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71" r:id="rId2"/>
    <p:sldId id="266" r:id="rId3"/>
    <p:sldId id="288" r:id="rId4"/>
    <p:sldId id="322" r:id="rId5"/>
    <p:sldId id="320" r:id="rId6"/>
    <p:sldId id="316" r:id="rId7"/>
    <p:sldId id="317" r:id="rId8"/>
    <p:sldId id="318" r:id="rId9"/>
    <p:sldId id="310" r:id="rId10"/>
    <p:sldId id="309" r:id="rId11"/>
    <p:sldId id="311" r:id="rId12"/>
    <p:sldId id="312" r:id="rId13"/>
    <p:sldId id="313" r:id="rId14"/>
    <p:sldId id="314" r:id="rId15"/>
    <p:sldId id="315" r:id="rId16"/>
    <p:sldId id="319" r:id="rId17"/>
    <p:sldId id="321" r:id="rId18"/>
    <p:sldId id="326" r:id="rId19"/>
    <p:sldId id="323" r:id="rId20"/>
    <p:sldId id="324" r:id="rId21"/>
    <p:sldId id="327" r:id="rId22"/>
    <p:sldId id="328" r:id="rId23"/>
    <p:sldId id="329" r:id="rId24"/>
    <p:sldId id="325" r:id="rId25"/>
    <p:sldId id="330" r:id="rId26"/>
    <p:sldId id="331" r:id="rId27"/>
    <p:sldId id="332" r:id="rId28"/>
    <p:sldId id="333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2E8A"/>
    <a:srgbClr val="28517A"/>
    <a:srgbClr val="0033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3" d="100"/>
          <a:sy n="63" d="100"/>
        </p:scale>
        <p:origin x="-1512" y="-114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18F25-F4CE-4A02-9B8D-A641710CFB77}" type="datetimeFigureOut">
              <a:rPr lang="ko-KR" altLang="en-US" smtClean="0"/>
              <a:pPr/>
              <a:t>2018-04-11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B001-9C50-4AD0-8892-E211151331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9322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시간부족하면 내용추가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18FB-031A-4E38-90FB-F3F623212E2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9455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18FB-031A-4E38-90FB-F3F623212E2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0705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비밀번호 설정 </a:t>
            </a:r>
            <a:r>
              <a:rPr lang="ko-KR" altLang="en-US" dirty="0" err="1" smtClean="0"/>
              <a:t>철저히하는거</a:t>
            </a:r>
            <a:r>
              <a:rPr lang="ko-KR" altLang="en-US" dirty="0" smtClean="0"/>
              <a:t> 자체가 보안을 </a:t>
            </a:r>
            <a:r>
              <a:rPr lang="ko-KR" altLang="en-US" dirty="0" err="1" smtClean="0"/>
              <a:t>강화할수있다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18FB-031A-4E38-90FB-F3F623212E23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9460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비밀번호 설정 </a:t>
            </a:r>
            <a:r>
              <a:rPr lang="ko-KR" altLang="en-US" dirty="0" err="1" smtClean="0"/>
              <a:t>철저히하는거</a:t>
            </a:r>
            <a:r>
              <a:rPr lang="ko-KR" altLang="en-US" dirty="0" smtClean="0"/>
              <a:t> 자체가 보안을 </a:t>
            </a:r>
            <a:r>
              <a:rPr lang="ko-KR" altLang="en-US" dirty="0" err="1" smtClean="0"/>
              <a:t>강화할수있다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18FB-031A-4E38-90FB-F3F623212E2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176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비밀번호 설정 </a:t>
            </a:r>
            <a:r>
              <a:rPr lang="ko-KR" altLang="en-US" dirty="0" err="1" smtClean="0"/>
              <a:t>철저히하는거</a:t>
            </a:r>
            <a:r>
              <a:rPr lang="ko-KR" altLang="en-US" dirty="0" smtClean="0"/>
              <a:t> 자체가 보안을 </a:t>
            </a:r>
            <a:r>
              <a:rPr lang="ko-KR" altLang="en-US" dirty="0" err="1" smtClean="0"/>
              <a:t>강화할수있다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18FB-031A-4E38-90FB-F3F623212E23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5506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비밀번호 설정 </a:t>
            </a:r>
            <a:r>
              <a:rPr lang="ko-KR" altLang="en-US" dirty="0" err="1" smtClean="0"/>
              <a:t>철저히하는거</a:t>
            </a:r>
            <a:r>
              <a:rPr lang="ko-KR" altLang="en-US" dirty="0" smtClean="0"/>
              <a:t> 자체가 보안을 </a:t>
            </a:r>
            <a:r>
              <a:rPr lang="ko-KR" altLang="en-US" dirty="0" err="1" smtClean="0"/>
              <a:t>강화할수있다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18FB-031A-4E38-90FB-F3F623212E23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6487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X8tnmdbCzk" TargetMode="Externa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youtube.com/watch?v=TyzUqpqfCDA&amp;feature=youtu.be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393758" y="1556792"/>
            <a:ext cx="4608512" cy="72008"/>
            <a:chOff x="2699792" y="1988840"/>
            <a:chExt cx="3888432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699792" y="1988840"/>
              <a:ext cx="3888432" cy="0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203848" y="1988840"/>
              <a:ext cx="288032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393758" y="3284984"/>
            <a:ext cx="4608512" cy="72008"/>
            <a:chOff x="2699792" y="3573016"/>
            <a:chExt cx="3888432" cy="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2699792" y="3573016"/>
              <a:ext cx="3888432" cy="0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203848" y="3573016"/>
              <a:ext cx="288032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267744" y="1772816"/>
            <a:ext cx="486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 smtClean="0">
                <a:latin typeface="HY견고딕" pitchFamily="18" charset="-127"/>
                <a:ea typeface="HY견고딕" pitchFamily="18" charset="-127"/>
              </a:rPr>
              <a:t>IOT</a:t>
            </a:r>
            <a:endParaRPr lang="ko-KR" altLang="en-US" sz="2800" spc="300" dirty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4705760"/>
            <a:ext cx="6021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smtClean="0">
                <a:latin typeface="+mj-ea"/>
              </a:rPr>
              <a:t>박윤호 </a:t>
            </a:r>
            <a:r>
              <a:rPr lang="en-US" altLang="ko-KR" sz="2000" spc="300" dirty="0" smtClean="0">
                <a:latin typeface="+mj-ea"/>
              </a:rPr>
              <a:t>2014136055</a:t>
            </a:r>
          </a:p>
          <a:p>
            <a:pPr algn="ctr"/>
            <a:r>
              <a:rPr lang="ko-KR" altLang="en-US" sz="2000" spc="300" dirty="0" smtClean="0">
                <a:latin typeface="+mj-ea"/>
                <a:ea typeface="+mj-ea"/>
              </a:rPr>
              <a:t>박주영 </a:t>
            </a:r>
            <a:r>
              <a:rPr lang="en-US" altLang="ko-KR" sz="2000" spc="300" dirty="0" smtClean="0">
                <a:latin typeface="+mj-ea"/>
                <a:ea typeface="+mj-ea"/>
              </a:rPr>
              <a:t>2016136044</a:t>
            </a:r>
          </a:p>
        </p:txBody>
      </p:sp>
    </p:spTree>
    <p:extLst>
      <p:ext uri="{BB962C8B-B14F-4D97-AF65-F5344CB8AC3E}">
        <p14:creationId xmlns:p14="http://schemas.microsoft.com/office/powerpoint/2010/main" xmlns="" val="27005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437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2.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발전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5976" y="4582226"/>
            <a:ext cx="374441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값싸고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latin typeface="+mn-ea"/>
              </a:rPr>
              <a:t>다양한 센서 개발 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95111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latin typeface="HY견고딕" pitchFamily="18" charset="-127"/>
                <a:ea typeface="HY견고딕" pitchFamily="18" charset="-127"/>
              </a:rPr>
              <a:t>센서 대중화</a:t>
            </a:r>
            <a:endParaRPr lang="ko-KR" altLang="en-US" sz="2400" b="1" spc="300" dirty="0">
              <a:solidFill>
                <a:srgbClr val="28517A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20870" y="979071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39952" y="2493994"/>
            <a:ext cx="410445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비싸고 만지기 어려운 부품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224" y="3356992"/>
            <a:ext cx="2016224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 smtClean="0">
                <a:solidFill>
                  <a:srgbClr val="FF0000"/>
                </a:solidFill>
                <a:latin typeface="+mn-ea"/>
              </a:rPr>
              <a:t>IT </a:t>
            </a:r>
            <a:r>
              <a:rPr lang="ko-KR" altLang="en-US" sz="2200" b="1" dirty="0" smtClean="0">
                <a:solidFill>
                  <a:srgbClr val="FF0000"/>
                </a:solidFill>
                <a:latin typeface="+mn-ea"/>
              </a:rPr>
              <a:t>기술 발달 </a:t>
            </a:r>
            <a:endParaRPr lang="en-US" altLang="ko-KR" sz="22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5652120" y="3211878"/>
            <a:ext cx="864096" cy="1369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66" name="Picture 6" descr="핸드폰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 l="12862" r="19865" b="-1212"/>
          <a:stretch>
            <a:fillRect/>
          </a:stretch>
        </p:blipFill>
        <p:spPr bwMode="auto">
          <a:xfrm>
            <a:off x="539552" y="2204864"/>
            <a:ext cx="3203848" cy="352839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5576" y="95111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latin typeface="HY견고딕" pitchFamily="18" charset="-127"/>
                <a:ea typeface="HY견고딕" pitchFamily="18" charset="-127"/>
              </a:rPr>
              <a:t>통신 속도와 비용</a:t>
            </a:r>
            <a:endParaRPr lang="ko-KR" altLang="en-US" sz="2400" b="1" spc="300" dirty="0">
              <a:solidFill>
                <a:srgbClr val="28517A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20870" y="979071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986" name="Picture 2" descr="1988 전화기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76872"/>
            <a:ext cx="3787304" cy="2520280"/>
          </a:xfrm>
          <a:prstGeom prst="rect">
            <a:avLst/>
          </a:prstGeom>
          <a:noFill/>
        </p:spPr>
      </p:pic>
      <p:pic>
        <p:nvPicPr>
          <p:cNvPr id="41988" name="Picture 4" descr="인터넷 비용 변화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692696"/>
            <a:ext cx="4121452" cy="2757626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23928" y="576519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3G </a:t>
            </a:r>
            <a:r>
              <a:rPr lang="ko-KR" altLang="en-US" sz="2000" b="1" dirty="0" smtClean="0"/>
              <a:t>무한 요금제  </a:t>
            </a:r>
            <a:r>
              <a:rPr lang="en-US" altLang="ko-KR" sz="2000" b="1" dirty="0" smtClean="0"/>
              <a:t>=&gt;</a:t>
            </a:r>
            <a:endParaRPr lang="ko-KR" alt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372200" y="576519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LTE </a:t>
            </a:r>
            <a:r>
              <a:rPr lang="ko-KR" altLang="en-US" sz="2000" b="1" dirty="0" smtClean="0"/>
              <a:t>무한 요금제</a:t>
            </a:r>
            <a:endParaRPr lang="ko-KR" altLang="en-US" sz="2000" b="1" dirty="0"/>
          </a:p>
        </p:txBody>
      </p:sp>
      <p:pic>
        <p:nvPicPr>
          <p:cNvPr id="41990" name="Picture 6" descr="3G  무한 요금제에 대한 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861048"/>
            <a:ext cx="4678415" cy="173697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34786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2.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발전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836712"/>
            <a:ext cx="3816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300" dirty="0" smtClean="0">
                <a:solidFill>
                  <a:srgbClr val="28517A"/>
                </a:solidFill>
                <a:ea typeface="HY견고딕" pitchFamily="18" charset="-127"/>
              </a:rPr>
              <a:t>Processing</a:t>
            </a:r>
            <a:endParaRPr lang="ko-KR" altLang="en-US" sz="30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864672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9552" y="1700808"/>
            <a:ext cx="3816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600" b="1" spc="300" dirty="0" smtClean="0">
                <a:latin typeface="+mn-ea"/>
              </a:rPr>
              <a:t>멀티코어 프로세서</a:t>
            </a:r>
            <a:endParaRPr lang="ko-KR" altLang="en-US" sz="2600" b="1" spc="3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2204864"/>
            <a:ext cx="81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+mn-ea"/>
              </a:rPr>
              <a:t>CPU</a:t>
            </a:r>
            <a:r>
              <a:rPr lang="ko-KR" altLang="en-US" sz="2400" spc="300" dirty="0" smtClean="0">
                <a:latin typeface="+mn-ea"/>
              </a:rPr>
              <a:t>형태의 하나</a:t>
            </a:r>
            <a:r>
              <a:rPr lang="en-US" altLang="ko-KR" sz="2400" spc="300" dirty="0" smtClean="0">
                <a:latin typeface="+mn-ea"/>
              </a:rPr>
              <a:t>, </a:t>
            </a:r>
            <a:r>
              <a:rPr lang="ko-KR" altLang="en-US" sz="2400" spc="300" dirty="0" smtClean="0">
                <a:latin typeface="+mn-ea"/>
              </a:rPr>
              <a:t>동일한 성능으로 작동하는 </a:t>
            </a:r>
            <a:r>
              <a:rPr lang="en-US" altLang="ko-KR" sz="2400" spc="300" dirty="0" smtClean="0">
                <a:latin typeface="+mn-ea"/>
              </a:rPr>
              <a:t>CPU </a:t>
            </a:r>
            <a:r>
              <a:rPr lang="ko-KR" altLang="en-US" sz="2400" spc="300" dirty="0" smtClean="0">
                <a:latin typeface="+mn-ea"/>
              </a:rPr>
              <a:t>여러 개를 </a:t>
            </a:r>
            <a:r>
              <a:rPr lang="en-US" altLang="ko-KR" sz="2400" spc="300" dirty="0" smtClean="0">
                <a:latin typeface="+mn-ea"/>
              </a:rPr>
              <a:t>1</a:t>
            </a:r>
            <a:r>
              <a:rPr lang="ko-KR" altLang="en-US" sz="2400" spc="300" dirty="0" smtClean="0">
                <a:latin typeface="+mn-ea"/>
              </a:rPr>
              <a:t>개의 칩 속에 집적해 놓은 것</a:t>
            </a:r>
            <a:endParaRPr lang="ko-KR" altLang="en-US" sz="2400" spc="300" dirty="0">
              <a:solidFill>
                <a:srgbClr val="28517A"/>
              </a:solidFill>
              <a:latin typeface="+mn-ea"/>
            </a:endParaRPr>
          </a:p>
        </p:txBody>
      </p:sp>
      <p:pic>
        <p:nvPicPr>
          <p:cNvPr id="21506" name="Picture 2" descr="쿼드코어 뜻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4047135" cy="2304256"/>
          </a:xfrm>
          <a:prstGeom prst="rect">
            <a:avLst/>
          </a:prstGeom>
          <a:noFill/>
        </p:spPr>
      </p:pic>
      <p:pic>
        <p:nvPicPr>
          <p:cNvPr id="21508" name="Picture 4" descr="쿼드코어 뜻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140968"/>
            <a:ext cx="3096344" cy="329920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187624" y="2708920"/>
            <a:ext cx="7200800" cy="1138773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400" b="1" spc="300" dirty="0" smtClean="0">
                <a:solidFill>
                  <a:srgbClr val="FF0000"/>
                </a:solidFill>
                <a:latin typeface="+mn-ea"/>
              </a:rPr>
              <a:t>하나로 모자라면 많이 </a:t>
            </a:r>
            <a:endParaRPr lang="en-US" altLang="ko-KR" sz="3400" b="1" spc="3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3400" b="1" spc="300" dirty="0" smtClean="0">
                <a:solidFill>
                  <a:srgbClr val="FF0000"/>
                </a:solidFill>
                <a:latin typeface="+mn-ea"/>
              </a:rPr>
              <a:t>			</a:t>
            </a:r>
            <a:r>
              <a:rPr lang="ko-KR" altLang="en-US" sz="3400" b="1" spc="300" dirty="0" err="1" smtClean="0">
                <a:solidFill>
                  <a:srgbClr val="FF0000"/>
                </a:solidFill>
                <a:latin typeface="+mn-ea"/>
              </a:rPr>
              <a:t>때려박으면</a:t>
            </a:r>
            <a:r>
              <a:rPr lang="ko-KR" altLang="en-US" sz="3400" b="1" spc="300" dirty="0" smtClean="0">
                <a:solidFill>
                  <a:srgbClr val="FF0000"/>
                </a:solidFill>
                <a:latin typeface="+mn-ea"/>
              </a:rPr>
              <a:t> 되지</a:t>
            </a:r>
            <a:r>
              <a:rPr lang="en-US" altLang="ko-KR" sz="3400" b="1" spc="300" dirty="0" smtClean="0">
                <a:solidFill>
                  <a:srgbClr val="FF0000"/>
                </a:solidFill>
                <a:latin typeface="+mn-ea"/>
              </a:rPr>
              <a:t>!</a:t>
            </a:r>
            <a:endParaRPr lang="ko-KR" altLang="en-US" sz="3400" b="1" spc="3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786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2.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발전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98072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무선연결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39552" y="980728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58" name="Picture 2" descr="와이파이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844824"/>
            <a:ext cx="2607544" cy="3600000"/>
          </a:xfrm>
          <a:prstGeom prst="rect">
            <a:avLst/>
          </a:prstGeom>
          <a:noFill/>
        </p:spPr>
      </p:pic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6" name="Picture 10" descr="lte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276872"/>
            <a:ext cx="3886723" cy="2465339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27585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2.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발전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788024" y="4725144"/>
            <a:ext cx="3384376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442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빅데이터와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클라우드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6082" name="Picture 2" descr="센서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708920"/>
            <a:ext cx="3960440" cy="3008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308304" y="350100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C00000"/>
                </a:solidFill>
                <a:latin typeface="+mn-ea"/>
              </a:rPr>
              <a:t>분석</a:t>
            </a:r>
            <a:endParaRPr lang="ko-KR" altLang="en-US" sz="3600" b="1" spc="3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6" name="구름 15"/>
          <p:cNvSpPr/>
          <p:nvPr/>
        </p:nvSpPr>
        <p:spPr>
          <a:xfrm>
            <a:off x="5004049" y="4887161"/>
            <a:ext cx="2945660" cy="135015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08104" y="5301208"/>
            <a:ext cx="2318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err="1" smtClean="0">
                <a:latin typeface="+mn-ea"/>
              </a:rPr>
              <a:t>클라우드</a:t>
            </a:r>
            <a:endParaRPr lang="ko-KR" altLang="en-US" sz="2800" spc="300" dirty="0">
              <a:latin typeface="+mn-ea"/>
            </a:endParaRPr>
          </a:p>
        </p:txBody>
      </p:sp>
      <p:sp>
        <p:nvSpPr>
          <p:cNvPr id="27" name="오른쪽 화살표 26"/>
          <p:cNvSpPr/>
          <p:nvPr/>
        </p:nvSpPr>
        <p:spPr>
          <a:xfrm rot="20192506">
            <a:off x="3691902" y="1763329"/>
            <a:ext cx="1419354" cy="57606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084" name="Picture 4" descr="빅데이터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 l="15033" r="15267"/>
          <a:stretch>
            <a:fillRect/>
          </a:stretch>
        </p:blipFill>
        <p:spPr bwMode="auto">
          <a:xfrm>
            <a:off x="5436096" y="1052736"/>
            <a:ext cx="3312368" cy="2273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5292080" y="3717032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C00000"/>
                </a:solidFill>
                <a:latin typeface="+mn-ea"/>
              </a:rPr>
              <a:t>저장</a:t>
            </a:r>
            <a:endParaRPr lang="ko-KR" altLang="en-US" sz="3600" b="1" spc="3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4786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2.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발전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/>
      <p:bldP spid="16" grpId="0" animBg="1"/>
      <p:bldP spid="15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442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smtClean="0">
                <a:solidFill>
                  <a:srgbClr val="28517A"/>
                </a:solidFill>
                <a:ea typeface="HY견고딕" pitchFamily="18" charset="-127"/>
              </a:rPr>
              <a:t>iPv6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9552" y="162880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400" spc="300" dirty="0" smtClean="0">
                <a:latin typeface="+mn-ea"/>
              </a:rPr>
              <a:t> 인터넷 프로토콜 </a:t>
            </a:r>
            <a:r>
              <a:rPr lang="ko-KR" altLang="en-US" sz="2400" spc="300" dirty="0" err="1" smtClean="0">
                <a:latin typeface="+mn-ea"/>
              </a:rPr>
              <a:t>스택</a:t>
            </a:r>
            <a:r>
              <a:rPr lang="ko-KR" altLang="en-US" sz="2400" spc="300" dirty="0" smtClean="0">
                <a:latin typeface="+mn-ea"/>
              </a:rPr>
              <a:t> 중 네트워크 계층의 </a:t>
            </a:r>
            <a:endParaRPr lang="en-US" altLang="ko-KR" sz="2400" spc="300" dirty="0" smtClean="0">
              <a:latin typeface="+mn-ea"/>
            </a:endParaRPr>
          </a:p>
          <a:p>
            <a:r>
              <a:rPr lang="ko-KR" altLang="en-US" sz="2400" spc="300" dirty="0" smtClean="0">
                <a:latin typeface="+mn-ea"/>
              </a:rPr>
              <a:t>프로토콜로서 버전 </a:t>
            </a:r>
            <a:r>
              <a:rPr lang="en-US" altLang="ko-KR" sz="2400" spc="300" dirty="0" smtClean="0">
                <a:latin typeface="+mn-ea"/>
              </a:rPr>
              <a:t>6 </a:t>
            </a:r>
            <a:r>
              <a:rPr lang="ko-KR" altLang="en-US" sz="2400" spc="300" dirty="0" smtClean="0">
                <a:latin typeface="+mn-ea"/>
              </a:rPr>
              <a:t>인터넷 프로토콜로 제정된 차세대 인터넷 프로토콜</a:t>
            </a:r>
            <a:endParaRPr lang="ko-KR" altLang="en-US" sz="2400" spc="3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4786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2.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발전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08" name="Picture 4" descr="IPv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068960"/>
            <a:ext cx="3707904" cy="2473172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23528" y="5517232"/>
            <a:ext cx="4139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300" dirty="0" smtClean="0">
                <a:latin typeface="+mn-ea"/>
              </a:rPr>
              <a:t>*32bit  =&gt; </a:t>
            </a:r>
            <a:r>
              <a:rPr lang="ko-KR" altLang="en-US" sz="1500" spc="300" dirty="0" smtClean="0">
                <a:latin typeface="+mn-ea"/>
              </a:rPr>
              <a:t>최대 약 </a:t>
            </a:r>
            <a:r>
              <a:rPr lang="en-US" altLang="ko-KR" sz="1500" spc="300" dirty="0" smtClean="0">
                <a:latin typeface="+mn-ea"/>
              </a:rPr>
              <a:t>43</a:t>
            </a:r>
            <a:r>
              <a:rPr lang="ko-KR" altLang="en-US" sz="1500" spc="300" dirty="0" err="1" smtClean="0">
                <a:latin typeface="+mn-ea"/>
              </a:rPr>
              <a:t>억개의</a:t>
            </a:r>
            <a:r>
              <a:rPr lang="ko-KR" altLang="en-US" sz="1500" spc="300" dirty="0" smtClean="0">
                <a:latin typeface="+mn-ea"/>
              </a:rPr>
              <a:t> 기기</a:t>
            </a:r>
            <a:endParaRPr lang="ko-KR" altLang="en-US" sz="1500" spc="300" dirty="0">
              <a:latin typeface="+mn-ea"/>
            </a:endParaRPr>
          </a:p>
        </p:txBody>
      </p:sp>
      <p:pic>
        <p:nvPicPr>
          <p:cNvPr id="21510" name="Picture 6" descr="ipv6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924944"/>
            <a:ext cx="3456384" cy="250926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499992" y="5517232"/>
            <a:ext cx="4427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300" dirty="0" smtClean="0">
                <a:latin typeface="+mn-ea"/>
              </a:rPr>
              <a:t>*128bit  =&gt; </a:t>
            </a:r>
            <a:r>
              <a:rPr lang="ko-KR" altLang="en-US" sz="1500" spc="300" dirty="0" smtClean="0">
                <a:latin typeface="+mn-ea"/>
              </a:rPr>
              <a:t>최대 </a:t>
            </a:r>
            <a:r>
              <a:rPr lang="en-US" altLang="ko-KR" sz="1500" spc="300" dirty="0" smtClean="0">
                <a:latin typeface="+mn-ea"/>
              </a:rPr>
              <a:t>3.4*1038</a:t>
            </a:r>
            <a:r>
              <a:rPr lang="ko-KR" altLang="en-US" sz="1500" spc="300" dirty="0" smtClean="0">
                <a:latin typeface="+mn-ea"/>
              </a:rPr>
              <a:t>개의 기기</a:t>
            </a:r>
            <a:endParaRPr lang="ko-KR" altLang="en-US" sz="1500" spc="300" dirty="0">
              <a:latin typeface="+mn-ea"/>
            </a:endParaRPr>
          </a:p>
        </p:txBody>
      </p:sp>
      <p:pic>
        <p:nvPicPr>
          <p:cNvPr id="21511" name="Picture 7" descr="C:\Users\박주영\AppData\Local\Microsoft\Windows\INetCache\IE\RDDJ3M9E\icon-1740415_960_72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2708920"/>
            <a:ext cx="2519933" cy="3529867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 descr="핸드폰찾기콜센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3284984"/>
            <a:ext cx="4896544" cy="3006784"/>
          </a:xfrm>
          <a:prstGeom prst="rect">
            <a:avLst/>
          </a:prstGeom>
          <a:noFill/>
        </p:spPr>
      </p:pic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442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모바일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31640" y="1844824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spc="300" dirty="0" smtClean="0">
                <a:latin typeface="+mn-ea"/>
              </a:rPr>
              <a:t>“</a:t>
            </a:r>
            <a:r>
              <a:rPr lang="ko-KR" altLang="en-US" sz="2400" b="1" u="sng" spc="300" dirty="0" err="1" smtClean="0">
                <a:latin typeface="+mn-ea"/>
              </a:rPr>
              <a:t>스마트폰</a:t>
            </a:r>
            <a:r>
              <a:rPr lang="ko-KR" altLang="en-US" sz="2400" b="1" u="sng" spc="300" dirty="0" smtClean="0">
                <a:latin typeface="+mn-ea"/>
              </a:rPr>
              <a:t> 하나면 뭐든지 다 되는 세상</a:t>
            </a:r>
            <a:r>
              <a:rPr lang="en-US" altLang="ko-KR" sz="2400" b="1" u="sng" spc="300" dirty="0" smtClean="0">
                <a:latin typeface="+mn-ea"/>
              </a:rPr>
              <a:t>”</a:t>
            </a:r>
            <a:endParaRPr lang="ko-KR" altLang="en-US" sz="2400" b="1" u="sng" spc="3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4786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2.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발전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78" name="Picture 2" descr="1인 1스마트폰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708920"/>
            <a:ext cx="3905518" cy="252028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539552" y="5373216"/>
            <a:ext cx="44297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300" dirty="0" smtClean="0">
                <a:ea typeface="HY견고딕" pitchFamily="18" charset="-127"/>
              </a:rPr>
              <a:t>1</a:t>
            </a:r>
            <a:r>
              <a:rPr lang="ko-KR" altLang="en-US" sz="1500" spc="300" dirty="0" smtClean="0">
                <a:ea typeface="HY견고딕" pitchFamily="18" charset="-127"/>
              </a:rPr>
              <a:t>인 </a:t>
            </a:r>
            <a:r>
              <a:rPr lang="en-US" altLang="ko-KR" sz="1500" spc="300" dirty="0" smtClean="0">
                <a:ea typeface="HY견고딕" pitchFamily="18" charset="-127"/>
              </a:rPr>
              <a:t>1</a:t>
            </a:r>
            <a:r>
              <a:rPr lang="ko-KR" altLang="en-US" sz="1500" spc="300" dirty="0" err="1" smtClean="0">
                <a:ea typeface="HY견고딕" pitchFamily="18" charset="-127"/>
              </a:rPr>
              <a:t>스마트폰</a:t>
            </a:r>
            <a:r>
              <a:rPr lang="ko-KR" altLang="en-US" sz="1500" spc="300" dirty="0" smtClean="0">
                <a:ea typeface="HY견고딕" pitchFamily="18" charset="-127"/>
              </a:rPr>
              <a:t> 시대</a:t>
            </a:r>
            <a:endParaRPr lang="ko-KR" altLang="en-US" sz="1500" spc="300" dirty="0"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442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IoT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 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주요 </a:t>
            </a:r>
            <a:r>
              <a:rPr lang="en-US" altLang="ko-KR" sz="2400" b="1" spc="300" dirty="0" smtClean="0">
                <a:solidFill>
                  <a:srgbClr val="28517A"/>
                </a:solidFill>
                <a:ea typeface="HY견고딕" pitchFamily="18" charset="-127"/>
              </a:rPr>
              <a:t>3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대 기술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3. 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주요 기술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4274" name="Picture 2" descr="loT_0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5438" y="1916832"/>
            <a:ext cx="4596207" cy="417646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788024" y="4725144"/>
            <a:ext cx="36004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및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03848" y="2060848"/>
            <a:ext cx="2448272" cy="24482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3" name="Picture 5" descr="C:\Users\박주영\AppData\Local\Microsoft\Windows\INetCache\IE\AOMKNXPI\Get-the-complete-package._V163679618_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276872"/>
            <a:ext cx="2160240" cy="1421550"/>
          </a:xfrm>
          <a:prstGeom prst="rect">
            <a:avLst/>
          </a:prstGeom>
          <a:noFill/>
        </p:spPr>
      </p:pic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6226" y="836712"/>
            <a:ext cx="442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센싱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 기술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1520" y="864672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3. 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주요 기술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8370" name="Picture 2" descr="C:\Users\박주영\AppData\Local\Microsoft\Windows\INetCache\IE\0VAV1IEF\insidelogo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212976"/>
            <a:ext cx="1224136" cy="918102"/>
          </a:xfrm>
          <a:prstGeom prst="rect">
            <a:avLst/>
          </a:prstGeom>
          <a:noFill/>
        </p:spPr>
      </p:pic>
      <p:pic>
        <p:nvPicPr>
          <p:cNvPr id="58371" name="Picture 3" descr="C:\Users\박주영\AppData\Local\Microsoft\Windows\INetCache\IE\AOMKNXPI\Untitled-2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556792"/>
            <a:ext cx="1678937" cy="1152128"/>
          </a:xfrm>
          <a:prstGeom prst="rect">
            <a:avLst/>
          </a:prstGeom>
          <a:noFill/>
        </p:spPr>
      </p:pic>
      <p:pic>
        <p:nvPicPr>
          <p:cNvPr id="58372" name="Picture 4" descr="C:\Users\박주영\AppData\Local\Microsoft\Windows\INetCache\IE\RDDJ3M9E\tWFGc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4725144"/>
            <a:ext cx="1296144" cy="1296144"/>
          </a:xfrm>
          <a:prstGeom prst="rect">
            <a:avLst/>
          </a:prstGeom>
          <a:noFill/>
        </p:spPr>
      </p:pic>
      <p:cxnSp>
        <p:nvCxnSpPr>
          <p:cNvPr id="17" name="직선 연결선 16"/>
          <p:cNvCxnSpPr/>
          <p:nvPr/>
        </p:nvCxnSpPr>
        <p:spPr>
          <a:xfrm>
            <a:off x="4644008" y="692696"/>
            <a:ext cx="0" cy="51845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374" name="Picture 6" descr="C:\Users\박주영\AppData\Local\Microsoft\Windows\INetCache\IE\RDDJ3M9E\iphone-160307_960_720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3933056"/>
            <a:ext cx="670384" cy="1340768"/>
          </a:xfrm>
          <a:prstGeom prst="rect">
            <a:avLst/>
          </a:prstGeom>
          <a:noFill/>
        </p:spPr>
      </p:pic>
      <p:cxnSp>
        <p:nvCxnSpPr>
          <p:cNvPr id="22" name="직선 화살표 연결선 21"/>
          <p:cNvCxnSpPr>
            <a:endCxn id="58373" idx="1"/>
          </p:cNvCxnSpPr>
          <p:nvPr/>
        </p:nvCxnSpPr>
        <p:spPr>
          <a:xfrm>
            <a:off x="2051720" y="2636912"/>
            <a:ext cx="432048" cy="3507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35696" y="3645024"/>
            <a:ext cx="576064" cy="1440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195736" y="4221088"/>
            <a:ext cx="504056" cy="5760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22802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터치 등을 이용해 정보 입력</a:t>
            </a:r>
            <a:endParaRPr lang="ko-KR" altLang="en-US" dirty="0"/>
          </a:p>
        </p:txBody>
      </p:sp>
      <p:pic>
        <p:nvPicPr>
          <p:cNvPr id="58375" name="Picture 7" descr="C:\Users\박주영\AppData\Local\Microsoft\Windows\INetCache\IE\R0N60P1F\Notion4[1].png"/>
          <p:cNvPicPr>
            <a:picLocks noChangeAspect="1" noChangeArrowheads="1"/>
          </p:cNvPicPr>
          <p:nvPr/>
        </p:nvPicPr>
        <p:blipFill>
          <a:blip r:embed="rId7" cstate="print"/>
          <a:srcRect l="51726" t="1938" r="25727" b="70924"/>
          <a:stretch>
            <a:fillRect/>
          </a:stretch>
        </p:blipFill>
        <p:spPr bwMode="auto">
          <a:xfrm rot="5400000">
            <a:off x="7977555" y="3119789"/>
            <a:ext cx="576064" cy="474406"/>
          </a:xfrm>
          <a:prstGeom prst="rect">
            <a:avLst/>
          </a:prstGeom>
          <a:noFill/>
        </p:spPr>
      </p:pic>
      <p:pic>
        <p:nvPicPr>
          <p:cNvPr id="58376" name="Picture 8" descr="C:\Users\박주영\AppData\Local\Microsoft\Windows\INetCache\IE\0VAV1IEF\iot사례_사물인터넷_사물인터넷사례_사물인터넷예시_23[1].jpg"/>
          <p:cNvPicPr>
            <a:picLocks noChangeAspect="1" noChangeArrowheads="1"/>
          </p:cNvPicPr>
          <p:nvPr/>
        </p:nvPicPr>
        <p:blipFill>
          <a:blip r:embed="rId8" cstate="print"/>
          <a:srcRect l="38187" t="7289" r="35038" b="66533"/>
          <a:stretch>
            <a:fillRect/>
          </a:stretch>
        </p:blipFill>
        <p:spPr bwMode="auto">
          <a:xfrm>
            <a:off x="5868144" y="2780928"/>
            <a:ext cx="1944216" cy="1086474"/>
          </a:xfrm>
          <a:prstGeom prst="rect">
            <a:avLst/>
          </a:prstGeom>
          <a:noFill/>
        </p:spPr>
      </p:pic>
      <p:pic>
        <p:nvPicPr>
          <p:cNvPr id="58377" name="Picture 9" descr="C:\Users\박주영\AppData\Local\Microsoft\Windows\INetCache\IE\0VAV1IEF\iot사례_사물인터넷_사물인터넷사례_사물인터넷예시_23[1].jpg"/>
          <p:cNvPicPr>
            <a:picLocks noChangeAspect="1" noChangeArrowheads="1"/>
          </p:cNvPicPr>
          <p:nvPr/>
        </p:nvPicPr>
        <p:blipFill>
          <a:blip r:embed="rId8" cstate="print"/>
          <a:srcRect l="79925" t="70667" r="6688" b="4534"/>
          <a:stretch>
            <a:fillRect/>
          </a:stretch>
        </p:blipFill>
        <p:spPr bwMode="auto">
          <a:xfrm>
            <a:off x="6156176" y="4725144"/>
            <a:ext cx="1224136" cy="1296144"/>
          </a:xfrm>
          <a:prstGeom prst="rect">
            <a:avLst/>
          </a:prstGeom>
          <a:noFill/>
        </p:spPr>
      </p:pic>
      <p:pic>
        <p:nvPicPr>
          <p:cNvPr id="35" name="Picture 7" descr="C:\Users\박주영\AppData\Local\Microsoft\Windows\INetCache\IE\R0N60P1F\Notion4[1].png"/>
          <p:cNvPicPr>
            <a:picLocks noChangeAspect="1" noChangeArrowheads="1"/>
          </p:cNvPicPr>
          <p:nvPr/>
        </p:nvPicPr>
        <p:blipFill>
          <a:blip r:embed="rId7" cstate="print"/>
          <a:srcRect l="51726" t="1938" r="25727" b="70924"/>
          <a:stretch>
            <a:fillRect/>
          </a:stretch>
        </p:blipFill>
        <p:spPr bwMode="auto">
          <a:xfrm rot="10800000">
            <a:off x="6516216" y="4106721"/>
            <a:ext cx="576064" cy="474406"/>
          </a:xfrm>
          <a:prstGeom prst="rect">
            <a:avLst/>
          </a:prstGeom>
          <a:noFill/>
        </p:spPr>
      </p:pic>
      <p:pic>
        <p:nvPicPr>
          <p:cNvPr id="36" name="Picture 7" descr="C:\Users\박주영\AppData\Local\Microsoft\Windows\INetCache\IE\R0N60P1F\Notion4[1].png"/>
          <p:cNvPicPr>
            <a:picLocks noChangeAspect="1" noChangeArrowheads="1"/>
          </p:cNvPicPr>
          <p:nvPr/>
        </p:nvPicPr>
        <p:blipFill>
          <a:blip r:embed="rId7" cstate="print"/>
          <a:srcRect l="51726" t="1938" r="25727" b="70924"/>
          <a:stretch>
            <a:fillRect/>
          </a:stretch>
        </p:blipFill>
        <p:spPr bwMode="auto">
          <a:xfrm>
            <a:off x="6516216" y="2132856"/>
            <a:ext cx="576064" cy="474406"/>
          </a:xfrm>
          <a:prstGeom prst="rect">
            <a:avLst/>
          </a:prstGeom>
          <a:noFill/>
        </p:spPr>
      </p:pic>
      <p:pic>
        <p:nvPicPr>
          <p:cNvPr id="37" name="Picture 7" descr="C:\Users\박주영\AppData\Local\Microsoft\Windows\INetCache\IE\R0N60P1F\Notion4[1].png"/>
          <p:cNvPicPr>
            <a:picLocks noChangeAspect="1" noChangeArrowheads="1"/>
          </p:cNvPicPr>
          <p:nvPr/>
        </p:nvPicPr>
        <p:blipFill>
          <a:blip r:embed="rId7" cstate="print"/>
          <a:srcRect l="51726" t="1938" r="25727" b="70924"/>
          <a:stretch>
            <a:fillRect/>
          </a:stretch>
        </p:blipFill>
        <p:spPr bwMode="auto">
          <a:xfrm rot="16200000">
            <a:off x="5025227" y="3191797"/>
            <a:ext cx="576064" cy="474406"/>
          </a:xfrm>
          <a:prstGeom prst="rect">
            <a:avLst/>
          </a:prstGeom>
          <a:noFill/>
        </p:spPr>
      </p:pic>
      <p:pic>
        <p:nvPicPr>
          <p:cNvPr id="58378" name="Picture 10" descr="C:\Users\박주영\AppData\Local\Microsoft\Windows\INetCache\IE\0VAV1IEF\iot사례_사물인터넷_사물인터넷사례_사물인터넷예시_23[1].jpg"/>
          <p:cNvPicPr>
            <a:picLocks noChangeAspect="1" noChangeArrowheads="1"/>
          </p:cNvPicPr>
          <p:nvPr/>
        </p:nvPicPr>
        <p:blipFill>
          <a:blip r:embed="rId8" cstate="print"/>
          <a:srcRect l="33075" t="68889" r="55900" b="3556"/>
          <a:stretch>
            <a:fillRect/>
          </a:stretch>
        </p:blipFill>
        <p:spPr bwMode="auto">
          <a:xfrm>
            <a:off x="6300192" y="620688"/>
            <a:ext cx="1008112" cy="144016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5508104" y="11247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Things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716016" y="393305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Things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956376" y="24208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Things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80312" y="486916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Things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32040" y="622802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센서가 스스로 작동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442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err="1" smtClean="0">
                <a:solidFill>
                  <a:srgbClr val="28517A"/>
                </a:solidFill>
                <a:ea typeface="HY견고딕" pitchFamily="18" charset="-127"/>
              </a:rPr>
              <a:t>센싱</a:t>
            </a:r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 기술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3. 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주요 기술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7346" name="Picture 2" descr="loT_0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700808"/>
            <a:ext cx="5267762" cy="187220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3528" y="4073004"/>
            <a:ext cx="864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유형 사물과 주위 환경으로부터 정보를 얻을 수 있는 물리적 센서</a:t>
            </a:r>
            <a:endParaRPr lang="en-US" altLang="ko-KR" dirty="0" smtClean="0"/>
          </a:p>
          <a:p>
            <a:endParaRPr lang="ko-KR" altLang="en-US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가상 </a:t>
            </a:r>
            <a:r>
              <a:rPr lang="ko-KR" altLang="en-US" dirty="0" err="1" smtClean="0"/>
              <a:t>센싱</a:t>
            </a:r>
            <a:r>
              <a:rPr lang="ko-KR" altLang="en-US" dirty="0" smtClean="0"/>
              <a:t> 기술을 실제 </a:t>
            </a:r>
            <a:r>
              <a:rPr lang="en-US" altLang="ko-KR" dirty="0" smtClean="0"/>
              <a:t>IOT</a:t>
            </a:r>
            <a:r>
              <a:rPr lang="ko-KR" altLang="en-US" dirty="0" smtClean="0"/>
              <a:t>서비스 인터페이스에 구현</a:t>
            </a:r>
            <a:endParaRPr lang="en-US" altLang="ko-KR" dirty="0" smtClean="0"/>
          </a:p>
          <a:p>
            <a:endParaRPr lang="ko-KR" altLang="en-US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기존의 센서보다 한 차원 높은 다분야</a:t>
            </a:r>
            <a:r>
              <a:rPr lang="en-US" altLang="ko-KR" dirty="0" smtClean="0"/>
              <a:t> </a:t>
            </a:r>
            <a:r>
              <a:rPr lang="ko-KR" altLang="en-US" dirty="0" smtClean="0"/>
              <a:t>센서기술을 사용하기 때문에 한층 더 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고차원적인 정보를 추출할 수 있음</a:t>
            </a:r>
          </a:p>
          <a:p>
            <a:r>
              <a:rPr lang="ko-KR" altLang="en-US" dirty="0" smtClean="0"/>
              <a:t> </a:t>
            </a:r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971600" y="1772816"/>
            <a:ext cx="7488832" cy="3888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28517A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971600" y="1727097"/>
            <a:ext cx="7488832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788024" y="2163436"/>
            <a:ext cx="3960440" cy="366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5. IOT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</a:rPr>
              <a:t>의 장점과 단점</a:t>
            </a:r>
            <a:endParaRPr lang="en-US" altLang="ko-KR" sz="2400" b="1" spc="300" dirty="0" smtClean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</a:pP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6. IOT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</a:rPr>
              <a:t>의 양면성</a:t>
            </a:r>
            <a:endParaRPr lang="en-US" altLang="ko-KR" sz="2400" b="1" spc="300" dirty="0" smtClean="0">
              <a:solidFill>
                <a:schemeClr val="bg1"/>
              </a:solidFill>
              <a:latin typeface="+mn-ea"/>
            </a:endParaRPr>
          </a:p>
          <a:p>
            <a:pPr marL="400050" indent="-400050">
              <a:lnSpc>
                <a:spcPct val="200000"/>
              </a:lnSpc>
            </a:pP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7. </a:t>
            </a: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IOT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</a:rPr>
              <a:t>의 전망</a:t>
            </a:r>
            <a:endParaRPr lang="en-US" altLang="ko-KR" sz="2400" b="1" spc="300" dirty="0" smtClean="0">
              <a:solidFill>
                <a:schemeClr val="bg1"/>
              </a:solidFill>
              <a:latin typeface="+mn-ea"/>
            </a:endParaRPr>
          </a:p>
          <a:p>
            <a:pPr marL="400050" indent="-400050">
              <a:lnSpc>
                <a:spcPct val="200000"/>
              </a:lnSpc>
            </a:pP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8. IOT 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</a:rPr>
              <a:t>관련 직업</a:t>
            </a:r>
            <a:endParaRPr lang="en-US" altLang="ko-KR" sz="2400" b="1" spc="300" dirty="0" smtClean="0">
              <a:solidFill>
                <a:schemeClr val="bg1"/>
              </a:solidFill>
              <a:latin typeface="+mn-ea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endParaRPr lang="ko-KR" altLang="en-US" sz="2400" b="1" spc="3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26104" y="203156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800" b="1" spc="300" dirty="0" smtClean="0">
                <a:solidFill>
                  <a:srgbClr val="28517A"/>
                </a:solidFill>
                <a:latin typeface="HY신명조" pitchFamily="18" charset="-127"/>
                <a:ea typeface="HY신명조" pitchFamily="18" charset="-127"/>
              </a:rPr>
              <a:t>목 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7624" y="2159148"/>
            <a:ext cx="3960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IOT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</a:rPr>
              <a:t>의 개념</a:t>
            </a:r>
            <a:endParaRPr lang="en-US" altLang="ko-KR" sz="2400" b="1" spc="300" dirty="0" smtClean="0">
              <a:solidFill>
                <a:schemeClr val="bg1"/>
              </a:solidFill>
              <a:latin typeface="+mn-ea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 IOT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</a:rPr>
              <a:t>의 발전</a:t>
            </a:r>
            <a:endParaRPr lang="ko-KR" altLang="en-US" sz="2400" b="1" spc="300" dirty="0" smtClean="0">
              <a:solidFill>
                <a:schemeClr val="bg1"/>
              </a:solidFill>
              <a:latin typeface="+mn-ea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 IOT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</a:rPr>
              <a:t>의 주요 기술</a:t>
            </a:r>
            <a:endParaRPr lang="en-US" altLang="ko-KR" sz="2400" b="1" spc="300" dirty="0" smtClean="0">
              <a:solidFill>
                <a:schemeClr val="bg1"/>
              </a:solidFill>
              <a:latin typeface="+mn-ea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</a:rPr>
              <a:t>플랫폼</a:t>
            </a:r>
            <a:endParaRPr lang="en-US" altLang="ko-KR" sz="2400" b="1" spc="3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04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61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유무선 통신 및 네트워크 인프라 기술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3. 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주요 기술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Picture 2" descr="loT_0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988840"/>
            <a:ext cx="4596207" cy="417646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572000" y="4797152"/>
            <a:ext cx="36004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및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923928" y="3573016"/>
            <a:ext cx="2448272" cy="24482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61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유무선 통신 및 네트워크 인프라 기술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3. 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주요 기술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1560" y="1735648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b="1" u="sng" dirty="0" smtClean="0"/>
              <a:t> IOT</a:t>
            </a:r>
            <a:r>
              <a:rPr lang="ko-KR" altLang="en-US" b="1" u="sng" dirty="0" smtClean="0"/>
              <a:t>의 유무선 통신 및 네트워크 장치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ko-KR" altLang="en-US" dirty="0" smtClean="0"/>
              <a:t>기존의 </a:t>
            </a:r>
            <a:r>
              <a:rPr lang="en-US" altLang="ko-KR" dirty="0" smtClean="0"/>
              <a:t>WPAN, Wi-Fi, 3G/4G/LTE, Bluetooth, Ethernet, </a:t>
            </a:r>
            <a:r>
              <a:rPr lang="en-US" altLang="ko-KR" dirty="0" err="1" smtClean="0"/>
              <a:t>BcN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위성통신</a:t>
            </a:r>
            <a:r>
              <a:rPr lang="en-US" altLang="ko-KR" dirty="0" smtClean="0"/>
              <a:t>, Microware, </a:t>
            </a:r>
            <a:r>
              <a:rPr lang="ko-KR" altLang="en-US" dirty="0" smtClean="0"/>
              <a:t>시리얼 통신</a:t>
            </a:r>
            <a:r>
              <a:rPr lang="en-US" altLang="ko-KR" dirty="0" smtClean="0"/>
              <a:t>, PLC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smtClean="0"/>
              <a:t>인간과 사물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서비스를 연결시킬 수 있는 모든 유</a:t>
            </a:r>
            <a:r>
              <a:rPr lang="en-US" altLang="ko-KR" dirty="0" smtClean="0"/>
              <a:t>•</a:t>
            </a:r>
            <a:r>
              <a:rPr lang="ko-KR" altLang="en-US" dirty="0" smtClean="0"/>
              <a:t>무선 네트워크를 의미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9552" y="3861048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REST(Representational State Transfer)</a:t>
            </a:r>
            <a:r>
              <a:rPr lang="ko-KR" altLang="en-US" dirty="0" smtClean="0"/>
              <a:t> </a:t>
            </a:r>
            <a:endParaRPr lang="en-US" altLang="ko-KR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– </a:t>
            </a:r>
            <a:r>
              <a:rPr lang="ko-KR" altLang="en-US" dirty="0" smtClean="0"/>
              <a:t>사물인터넷을 구성하는 기기들의 상태 전송</a:t>
            </a:r>
            <a:br>
              <a:rPr lang="ko-KR" altLang="en-US" dirty="0" smtClean="0"/>
            </a:br>
            <a:r>
              <a:rPr lang="en-US" altLang="ko-KR" dirty="0" smtClean="0"/>
              <a:t>– </a:t>
            </a:r>
            <a:r>
              <a:rPr lang="ko-KR" altLang="en-US" dirty="0" smtClean="0"/>
              <a:t>리소스라는 이름으로 인터넷상의 문서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서비스와 같은 정보를 지칭</a:t>
            </a:r>
            <a:endParaRPr lang="en-US" altLang="ko-KR" dirty="0" smtClean="0"/>
          </a:p>
          <a:p>
            <a:r>
              <a:rPr lang="en-US" altLang="ko-KR" dirty="0" smtClean="0"/>
              <a:t>– </a:t>
            </a:r>
            <a:r>
              <a:rPr lang="ko-KR" altLang="en-US" dirty="0" smtClean="0"/>
              <a:t>클라이언트 서버의 네트워크 환경에서 리소스의 </a:t>
            </a:r>
            <a:r>
              <a:rPr lang="en-US" altLang="ko-KR" dirty="0" smtClean="0"/>
              <a:t>CRUD(Create, Read, Update,           Delete)</a:t>
            </a:r>
            <a:r>
              <a:rPr lang="ko-KR" altLang="en-US" dirty="0" smtClean="0"/>
              <a:t>처리를 지원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61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유무선 통신 및 네트워크 인프라 기술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3. 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주요 기술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7544" y="4077072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XMPP(</a:t>
            </a:r>
            <a:r>
              <a:rPr lang="en-US" altLang="ko-KR" b="1" dirty="0" err="1" smtClean="0"/>
              <a:t>eXtensible</a:t>
            </a:r>
            <a:r>
              <a:rPr lang="en-US" altLang="ko-KR" b="1" dirty="0" smtClean="0"/>
              <a:t> Messaging and Presence Protocol)</a:t>
            </a:r>
          </a:p>
          <a:p>
            <a:r>
              <a:rPr lang="ko-KR" altLang="en-US" dirty="0" smtClean="0"/>
              <a:t> </a:t>
            </a:r>
            <a:br>
              <a:rPr lang="ko-KR" altLang="en-US" dirty="0" smtClean="0"/>
            </a:br>
            <a:r>
              <a:rPr lang="en-US" altLang="ko-KR" dirty="0" smtClean="0"/>
              <a:t>– </a:t>
            </a:r>
            <a:r>
              <a:rPr lang="ko-KR" altLang="en-US" dirty="0" smtClean="0"/>
              <a:t>인스턴트 메신저를 위한 </a:t>
            </a:r>
            <a:r>
              <a:rPr lang="en-US" altLang="ko-KR" dirty="0" smtClean="0"/>
              <a:t>IETF</a:t>
            </a:r>
            <a:r>
              <a:rPr lang="ko-KR" altLang="en-US" dirty="0" smtClean="0"/>
              <a:t>에서 제정한 국제 표준 프로토콜</a:t>
            </a:r>
            <a:br>
              <a:rPr lang="ko-KR" altLang="en-US" dirty="0" smtClean="0"/>
            </a:br>
            <a:r>
              <a:rPr lang="en-US" altLang="ko-KR" dirty="0" smtClean="0"/>
              <a:t>– </a:t>
            </a:r>
            <a:r>
              <a:rPr lang="ko-KR" altLang="en-US" dirty="0" smtClean="0"/>
              <a:t>다수의 클라이언트 간에 </a:t>
            </a:r>
            <a:r>
              <a:rPr lang="en-US" altLang="ko-KR" dirty="0" smtClean="0"/>
              <a:t>Publish/Subscribe </a:t>
            </a:r>
            <a:r>
              <a:rPr lang="ko-KR" altLang="en-US" dirty="0" smtClean="0"/>
              <a:t>구조를 바탕으로 </a:t>
            </a:r>
            <a:r>
              <a:rPr lang="ko-KR" altLang="en-US" dirty="0" err="1" smtClean="0"/>
              <a:t>확장성</a:t>
            </a:r>
            <a:r>
              <a:rPr lang="ko-KR" altLang="en-US" dirty="0" smtClean="0"/>
              <a:t> 있는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기반 실시간 메시지 교환이 가능한 프로토콜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77281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MQTT(Message Queuing Telemetry Transport)</a:t>
            </a:r>
            <a:r>
              <a:rPr lang="ko-KR" altLang="en-US" dirty="0" smtClean="0"/>
              <a:t> </a:t>
            </a:r>
            <a:endParaRPr lang="en-US" altLang="ko-KR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– </a:t>
            </a:r>
            <a:r>
              <a:rPr lang="ko-KR" altLang="en-US" dirty="0" err="1" smtClean="0"/>
              <a:t>텔레메트리</a:t>
            </a:r>
            <a:r>
              <a:rPr lang="ko-KR" altLang="en-US" dirty="0" smtClean="0"/>
              <a:t> 장치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기기에 최적화된 </a:t>
            </a:r>
            <a:r>
              <a:rPr lang="ko-KR" altLang="en-US" dirty="0" err="1" smtClean="0"/>
              <a:t>라이트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메시징</a:t>
            </a:r>
            <a:r>
              <a:rPr lang="ko-KR" altLang="en-US" dirty="0" smtClean="0"/>
              <a:t> 프로토콜 </a:t>
            </a:r>
            <a:endParaRPr lang="en-US" altLang="ko-KR" dirty="0" smtClean="0"/>
          </a:p>
          <a:p>
            <a:r>
              <a:rPr lang="en-US" altLang="ko-KR" dirty="0" smtClean="0"/>
              <a:t>– </a:t>
            </a:r>
            <a:r>
              <a:rPr lang="ko-KR" altLang="en-US" dirty="0" smtClean="0"/>
              <a:t>제한된 컴퓨터 성능과 빈약한 네트워크 연결 환경에서의 동작을 고려하여 </a:t>
            </a:r>
            <a:endParaRPr lang="en-US" altLang="ko-KR" dirty="0" smtClean="0"/>
          </a:p>
          <a:p>
            <a:r>
              <a:rPr lang="ko-KR" altLang="en-US" dirty="0" smtClean="0"/>
              <a:t>설계된 대용량 메시지 전달 프로토콜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61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유무선 통신 및 네트워크 인프라 기술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3. 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주요 기술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7544" y="1916832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CoAP</a:t>
            </a:r>
            <a:r>
              <a:rPr lang="en-US" altLang="ko-KR" b="1" dirty="0" smtClean="0"/>
              <a:t>(Constrained Environments Application Protocol)</a:t>
            </a:r>
          </a:p>
          <a:p>
            <a:r>
              <a:rPr lang="ko-KR" altLang="en-US" dirty="0" smtClean="0"/>
              <a:t> </a:t>
            </a:r>
            <a:br>
              <a:rPr lang="ko-KR" altLang="en-US" dirty="0" smtClean="0"/>
            </a:br>
            <a:r>
              <a:rPr lang="en-US" altLang="ko-KR" dirty="0" smtClean="0"/>
              <a:t>– </a:t>
            </a:r>
            <a:r>
              <a:rPr lang="ko-KR" altLang="en-US" dirty="0" smtClean="0"/>
              <a:t>인터넷에서 센서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같이 제한된 컴퓨팅 성능을 갖는 디바이스들의 통신을 실현하기 위해 </a:t>
            </a:r>
            <a:r>
              <a:rPr lang="en-US" altLang="ko-KR" dirty="0" smtClean="0"/>
              <a:t>IETF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CoRE</a:t>
            </a:r>
            <a:r>
              <a:rPr lang="en-US" altLang="ko-KR" dirty="0" smtClean="0"/>
              <a:t>(Constrained </a:t>
            </a:r>
            <a:r>
              <a:rPr lang="en-US" altLang="ko-KR" dirty="0" err="1" smtClean="0"/>
              <a:t>RESTful</a:t>
            </a:r>
            <a:r>
              <a:rPr lang="en-US" altLang="ko-KR" dirty="0" smtClean="0"/>
              <a:t> Environments) </a:t>
            </a:r>
            <a:r>
              <a:rPr lang="ko-KR" altLang="en-US" dirty="0" err="1" smtClean="0"/>
              <a:t>워킹</a:t>
            </a:r>
            <a:r>
              <a:rPr lang="ko-KR" altLang="en-US" dirty="0" smtClean="0"/>
              <a:t> 그룹에서 만들고 있는 응용계층 표준 프로토콜</a:t>
            </a:r>
            <a:br>
              <a:rPr lang="ko-KR" altLang="en-US" dirty="0" smtClean="0"/>
            </a:br>
            <a:r>
              <a:rPr lang="en-US" altLang="ko-KR" dirty="0" smtClean="0"/>
              <a:t>– </a:t>
            </a:r>
            <a:r>
              <a:rPr lang="ko-KR" altLang="en-US" dirty="0" smtClean="0"/>
              <a:t>웹 서비스를 구현함에 있어서 제약이 많은 환경에서 </a:t>
            </a:r>
            <a:r>
              <a:rPr lang="en-US" altLang="ko-KR" dirty="0" smtClean="0"/>
              <a:t>TCP,HTTP</a:t>
            </a:r>
            <a:r>
              <a:rPr lang="ko-KR" altLang="en-US" dirty="0" smtClean="0"/>
              <a:t>와 같은 무거운 통신 프로토콜을 사용할 수 없어 웹 서비스를 할 수 있는 가벼운 프로토콜을 </a:t>
            </a:r>
            <a:endParaRPr lang="en-US" altLang="ko-KR" dirty="0" smtClean="0"/>
          </a:p>
          <a:p>
            <a:r>
              <a:rPr lang="ko-KR" altLang="en-US" dirty="0" smtClean="0"/>
              <a:t>목적으로 설계된 기술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442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인터페이스 기술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3. 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주요 기술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4274" name="Picture 2" descr="loT_0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5438" y="1916832"/>
            <a:ext cx="4596207" cy="4176464"/>
          </a:xfrm>
          <a:prstGeom prst="rect">
            <a:avLst/>
          </a:prstGeom>
          <a:noFill/>
        </p:spPr>
      </p:pic>
      <p:pic>
        <p:nvPicPr>
          <p:cNvPr id="12" name="Picture 2" descr="loT_0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5438" y="1916832"/>
            <a:ext cx="4596207" cy="417646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788024" y="4725144"/>
            <a:ext cx="36004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및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67744" y="3501008"/>
            <a:ext cx="2448272" cy="24482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234" y="941256"/>
            <a:ext cx="61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rgbClr val="28517A"/>
                </a:solidFill>
                <a:ea typeface="HY견고딕" pitchFamily="18" charset="-127"/>
              </a:rPr>
              <a:t>인터페이스 기술</a:t>
            </a:r>
            <a:endParaRPr lang="ko-KR" altLang="en-US" sz="2400" b="1" spc="300" dirty="0">
              <a:solidFill>
                <a:srgbClr val="28517A"/>
              </a:solidFill>
              <a:ea typeface="HY견고딕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69216"/>
            <a:ext cx="0" cy="44356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3. 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주요 기술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7544" y="1772816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IOT </a:t>
            </a:r>
            <a:r>
              <a:rPr lang="ko-KR" altLang="en-US" dirty="0" smtClean="0"/>
              <a:t>서비스 인터페이스는 </a:t>
            </a:r>
            <a:r>
              <a:rPr lang="en-US" altLang="ko-KR" dirty="0" smtClean="0"/>
              <a:t>IOT</a:t>
            </a:r>
            <a:r>
              <a:rPr lang="ko-KR" altLang="en-US" dirty="0" smtClean="0"/>
              <a:t>의 주요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 구성 요소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인간</a:t>
            </a:r>
            <a:r>
              <a:rPr lang="en-US" altLang="ko-KR" dirty="0" smtClean="0"/>
              <a:t>•</a:t>
            </a:r>
            <a:r>
              <a:rPr lang="ko-KR" altLang="en-US" dirty="0" smtClean="0"/>
              <a:t>사물</a:t>
            </a:r>
            <a:r>
              <a:rPr lang="en-US" altLang="ko-KR" dirty="0" smtClean="0"/>
              <a:t>•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특정 기능을 수행하는 응용서비스와 연동하는 역할</a:t>
            </a:r>
            <a:endParaRPr lang="en-US" altLang="ko-KR" dirty="0" smtClean="0"/>
          </a:p>
        </p:txBody>
      </p:sp>
      <p:pic>
        <p:nvPicPr>
          <p:cNvPr id="59394" name="Picture 2" descr="loT_0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852936"/>
            <a:ext cx="6919526" cy="309634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835696" y="2924944"/>
            <a:ext cx="147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추출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4. 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플랫폼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514" name="Picture 2" descr="loT_0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280920" cy="525658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95536" y="1412776"/>
          <a:ext cx="8496945" cy="3960440"/>
        </p:xfrm>
        <a:graphic>
          <a:graphicData uri="http://schemas.openxmlformats.org/drawingml/2006/table">
            <a:tbl>
              <a:tblPr/>
              <a:tblGrid>
                <a:gridCol w="10527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99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821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821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44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 분류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7B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7B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현황 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7B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전망 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7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74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>
                          <a:latin typeface="+mn-ea"/>
                          <a:ea typeface="+mn-ea"/>
                        </a:rPr>
                        <a:t>오픈 </a:t>
                      </a:r>
                      <a:r>
                        <a:rPr lang="en-US" sz="1800">
                          <a:latin typeface="+mn-ea"/>
                          <a:ea typeface="+mn-ea"/>
                        </a:rPr>
                        <a:t>HW</a:t>
                      </a:r>
                      <a:br>
                        <a:rPr lang="en-US" sz="1800">
                          <a:latin typeface="+mn-ea"/>
                          <a:ea typeface="+mn-ea"/>
                        </a:rPr>
                      </a:br>
                      <a:r>
                        <a:rPr lang="ko-KR" altLang="en-US" sz="1800"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사물 생성 오픈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HW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n-ea"/>
                          <a:ea typeface="+mn-ea"/>
                        </a:rPr>
                        <a:t>– Arduino, Raspberry Pi, Galileo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개발 편의성 중심 </a:t>
                      </a:r>
                      <a:r>
                        <a:rPr lang="en-US" altLang="ko-KR" sz="1800">
                          <a:latin typeface="+mn-ea"/>
                          <a:ea typeface="+mn-ea"/>
                        </a:rPr>
                        <a:t>Open HW 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출시 예상</a:t>
                      </a:r>
                      <a:br>
                        <a:rPr lang="ko-KR" altLang="en-US" sz="1800">
                          <a:latin typeface="+mn-ea"/>
                          <a:ea typeface="+mn-ea"/>
                        </a:rPr>
                      </a:br>
                      <a:r>
                        <a:rPr lang="en-US" altLang="ko-KR" sz="180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다양한 창의 </a:t>
                      </a:r>
                      <a:r>
                        <a:rPr lang="en-US" altLang="ko-KR" sz="1800">
                          <a:latin typeface="+mn-ea"/>
                          <a:ea typeface="+mn-ea"/>
                        </a:rPr>
                        <a:t>IOT Product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에 적용 예상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48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>
                          <a:latin typeface="+mn-ea"/>
                          <a:ea typeface="+mn-ea"/>
                        </a:rPr>
                        <a:t>디바이스</a:t>
                      </a:r>
                      <a:br>
                        <a:rPr lang="ko-KR" altLang="en-US" sz="1800">
                          <a:latin typeface="+mn-ea"/>
                          <a:ea typeface="+mn-ea"/>
                        </a:rPr>
                      </a:br>
                      <a:r>
                        <a:rPr lang="ko-KR" altLang="en-US" sz="1800"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디바이스 운영체제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1800" dirty="0">
                          <a:latin typeface="+mn-ea"/>
                          <a:ea typeface="+mn-ea"/>
                        </a:rPr>
                      </a:b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디바이스 서비스 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플랫폼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sz="1800" dirty="0" err="1">
                          <a:latin typeface="+mn-ea"/>
                          <a:ea typeface="+mn-ea"/>
                        </a:rPr>
                        <a:t>TinyOS</a:t>
                      </a:r>
                      <a:r>
                        <a:rPr lang="en-US" sz="1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800" dirty="0" err="1">
                          <a:latin typeface="+mn-ea"/>
                          <a:ea typeface="+mn-ea"/>
                        </a:rPr>
                        <a:t>Contiki</a:t>
                      </a:r>
                      <a:r>
                        <a:rPr lang="en-US" sz="1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800" dirty="0" err="1">
                          <a:latin typeface="+mn-ea"/>
                          <a:ea typeface="+mn-ea"/>
                        </a:rPr>
                        <a:t>nanoQplus</a:t>
                      </a:r>
                      <a:r>
                        <a:rPr lang="en-US" sz="1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등 경량 </a:t>
                      </a:r>
                      <a:r>
                        <a:rPr lang="en-US" sz="1800" dirty="0">
                          <a:latin typeface="+mn-ea"/>
                          <a:ea typeface="+mn-ea"/>
                        </a:rPr>
                        <a:t>OS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보급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sz="1800" dirty="0">
                          <a:latin typeface="+mn-ea"/>
                          <a:ea typeface="+mn-ea"/>
                        </a:rPr>
                        <a:t>Wearable Device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용 </a:t>
                      </a:r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초경량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초전력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800" dirty="0">
                          <a:latin typeface="+mn-ea"/>
                          <a:ea typeface="+mn-ea"/>
                        </a:rPr>
                        <a:t>OS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등장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네트워크 장비의 </a:t>
                      </a:r>
                      <a:r>
                        <a:rPr lang="en-US" sz="1800" dirty="0"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화 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목적 별 </a:t>
                      </a:r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초경량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초전력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OS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출시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네트워크 장비의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IOT 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인프라화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예상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4. 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플랫폼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AutoShape 4" descr="핸드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2" name="AutoShape 6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4" name="AutoShape 8" descr="lt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506" name="AutoShape 2" descr="ipv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95536" y="1412776"/>
          <a:ext cx="8352927" cy="4001112"/>
        </p:xfrm>
        <a:graphic>
          <a:graphicData uri="http://schemas.openxmlformats.org/drawingml/2006/table">
            <a:tbl>
              <a:tblPr/>
              <a:tblGrid>
                <a:gridCol w="1297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88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3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3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250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사물 연결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사물 연결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제어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개방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폐쇄적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수직적 플랫폼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개방형 플랫폼화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이동통신사 중심 개방형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M2M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플랫폼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글로벌 기업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플랫폼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전문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기업 개방형 플랫폼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표준 기반 개방형 플랫폼 확대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글로벌 기업 중심 개방형 플랫폼 상존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19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사물 데이터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>
                          <a:latin typeface="+mn-ea"/>
                          <a:ea typeface="+mn-ea"/>
                        </a:rPr>
                        <a:t>사물 데이터</a:t>
                      </a:r>
                      <a:br>
                        <a:rPr lang="ko-KR" altLang="en-US" sz="1800">
                          <a:latin typeface="+mn-ea"/>
                          <a:ea typeface="+mn-ea"/>
                        </a:rPr>
                      </a:br>
                      <a:r>
                        <a:rPr lang="ko-KR" altLang="en-US" sz="180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연계</a:t>
                      </a:r>
                      <a:r>
                        <a:rPr lang="en-US" altLang="ko-KR" sz="1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1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글로벌 기업 </a:t>
                      </a:r>
                      <a:r>
                        <a:rPr lang="en-US" altLang="ko-KR" sz="1800"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데이터분석 플랫폼 상용화 추진</a:t>
                      </a:r>
                      <a:br>
                        <a:rPr lang="ko-KR" altLang="en-US" sz="1800">
                          <a:latin typeface="+mn-ea"/>
                          <a:ea typeface="+mn-ea"/>
                        </a:rPr>
                      </a:br>
                      <a:r>
                        <a:rPr lang="en-US" altLang="ko-KR" sz="180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시멘틱 기술 </a:t>
                      </a:r>
                      <a:r>
                        <a:rPr lang="en-US" altLang="ko-KR" sz="1800"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접목을 통한 데이터 상호운용 추진</a:t>
                      </a:r>
                      <a:br>
                        <a:rPr lang="ko-KR" altLang="en-US" sz="1800">
                          <a:latin typeface="+mn-ea"/>
                          <a:ea typeface="+mn-ea"/>
                        </a:rPr>
                      </a:br>
                      <a:r>
                        <a:rPr lang="en-US" altLang="ko-KR" sz="180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>
                          <a:latin typeface="+mn-ea"/>
                          <a:ea typeface="+mn-ea"/>
                        </a:rPr>
                        <a:t>사물연결 플랫폼과의 연계 진행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공공 데이터 플랫폼 운용 확대 전망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사물연동 및 지능형 서비스 요구증대에 따른 관련 기술 중요도 증가 예측</a:t>
                      </a:r>
                      <a:br>
                        <a:rPr lang="ko-KR" altLang="en-US" sz="1800" dirty="0">
                          <a:latin typeface="+mn-ea"/>
                          <a:ea typeface="+mn-ea"/>
                        </a:rPr>
                      </a:b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구글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 등 글로벌 검색 플랫폼과 연계 전망</a:t>
                      </a: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95537" y="980728"/>
          <a:ext cx="8352926" cy="433483"/>
        </p:xfrm>
        <a:graphic>
          <a:graphicData uri="http://schemas.openxmlformats.org/drawingml/2006/table">
            <a:tbl>
              <a:tblPr/>
              <a:tblGrid>
                <a:gridCol w="12961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34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 분류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7B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7B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현황 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7B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전망 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40158" marR="40158" marT="40158" marB="401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7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699792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4. 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IOT 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플랫폼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55576" y="1124744"/>
            <a:ext cx="694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동선의 획기적인 감소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2420888"/>
            <a:ext cx="6057900" cy="3867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1861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188640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1.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개념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67544" y="764704"/>
            <a:ext cx="6940089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FF0000"/>
                </a:solidFill>
                <a:latin typeface="+mn-ea"/>
              </a:rPr>
              <a:t>IOT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=</a:t>
            </a:r>
            <a:r>
              <a:rPr lang="en-US" altLang="ko-KR" sz="3600" b="1" dirty="0" smtClean="0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nternet </a:t>
            </a:r>
            <a:r>
              <a:rPr lang="en-US" altLang="ko-KR" sz="3600" b="1" dirty="0" smtClean="0">
                <a:solidFill>
                  <a:srgbClr val="FF0000"/>
                </a:solidFill>
                <a:latin typeface="+mn-ea"/>
              </a:rPr>
              <a:t>O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f </a:t>
            </a:r>
            <a:r>
              <a:rPr lang="en-US" altLang="ko-KR" sz="3600" b="1" dirty="0" smtClean="0">
                <a:solidFill>
                  <a:srgbClr val="FF0000"/>
                </a:solidFill>
                <a:latin typeface="+mn-ea"/>
              </a:rPr>
              <a:t>T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hings</a:t>
            </a:r>
          </a:p>
        </p:txBody>
      </p:sp>
      <p:pic>
        <p:nvPicPr>
          <p:cNvPr id="21506" name="Picture 2" descr="마이너리티 리포트 자동차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3284984"/>
            <a:ext cx="4500500" cy="2520280"/>
          </a:xfrm>
          <a:prstGeom prst="rect">
            <a:avLst/>
          </a:prstGeom>
          <a:noFill/>
        </p:spPr>
      </p:pic>
      <p:pic>
        <p:nvPicPr>
          <p:cNvPr id="21508" name="Picture 4" descr="마이너리티 리포트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212976"/>
            <a:ext cx="3528392" cy="2656513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755576" y="5877272"/>
            <a:ext cx="69400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In movie.. </a:t>
            </a:r>
            <a:r>
              <a:rPr lang="ko-KR" altLang="en-US" sz="1000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마이너리티</a:t>
            </a:r>
            <a:r>
              <a:rPr lang="ko-KR" altLang="en-US" sz="1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리포트</a:t>
            </a:r>
            <a:endParaRPr lang="en-US" altLang="ko-KR" sz="10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9792" y="18448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통신</a:t>
            </a:r>
            <a:r>
              <a:rPr lang="en-US" altLang="ko-KR" sz="2400" b="1" dirty="0" smtClean="0">
                <a:latin typeface="+mn-ea"/>
              </a:rPr>
              <a:t>= </a:t>
            </a:r>
            <a:r>
              <a:rPr lang="ko-KR" altLang="en-US" sz="2400" b="1" dirty="0" smtClean="0">
                <a:latin typeface="+mn-ea"/>
              </a:rPr>
              <a:t>사람        사람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19" name="위쪽/아래쪽 화살표 18"/>
          <p:cNvSpPr/>
          <p:nvPr/>
        </p:nvSpPr>
        <p:spPr>
          <a:xfrm rot="5400000">
            <a:off x="4617261" y="1818076"/>
            <a:ext cx="288030" cy="629558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3923928" y="1340768"/>
            <a:ext cx="1728192" cy="1656184"/>
          </a:xfrm>
          <a:prstGeom prst="mathMultiply">
            <a:avLst>
              <a:gd name="adj1" fmla="val 1300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39552" y="1268760"/>
            <a:ext cx="681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센서를 통한 지속적인 모니터링 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420888"/>
            <a:ext cx="2088232" cy="1914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2594164"/>
            <a:ext cx="2375242" cy="15676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8756" y="448085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각종 구조물에 부착되어 언제 발생될지 모르는 위험에 대비</a:t>
            </a:r>
            <a:endParaRPr lang="ko-KR" altLang="en-US" b="1" dirty="0"/>
          </a:p>
        </p:txBody>
      </p:sp>
      <p:sp>
        <p:nvSpPr>
          <p:cNvPr id="4" name="아래쪽 화살표 3"/>
          <p:cNvSpPr/>
          <p:nvPr/>
        </p:nvSpPr>
        <p:spPr>
          <a:xfrm>
            <a:off x="4283968" y="508518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91880" y="5805264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인간의 한계를 극복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7623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980728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일상생활의 자동화로 인한 실업자 증가 우려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214473"/>
            <a:ext cx="6362700" cy="3790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0687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908720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일상생활의 자동화로 인한 실업자 증가 우려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249" y="1750236"/>
            <a:ext cx="7251932" cy="45729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249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124744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일상생활의 자동화로 인한 실업자 증가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2138" y="2238116"/>
            <a:ext cx="5290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자동화로 인해 사라질 직업들 </a:t>
            </a:r>
            <a:r>
              <a:rPr lang="en-US" altLang="ko-KR" sz="2000" b="1" dirty="0" smtClean="0">
                <a:latin typeface="+mn-ea"/>
              </a:rPr>
              <a:t>Best3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688" y="38610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번역가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747594" y="38610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경리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36966" y="3861048"/>
            <a:ext cx="181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공장근로자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255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3568" y="1124744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기기들 간 호환성 문제 발생 우려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6" name="Picture 2" descr="http://linkback.itworld.co.kr/images/onebyone.gif?action_id=925cee533adcefda38bb4f561ce8b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6913" y="3508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52028" y="3258461"/>
            <a:ext cx="1744962" cy="17449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09" y="2844498"/>
            <a:ext cx="2520280" cy="2520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85993" y="2726244"/>
            <a:ext cx="2695428" cy="269542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430077" y="3068960"/>
            <a:ext cx="1866913" cy="21538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3275856" y="3068960"/>
            <a:ext cx="2165149" cy="21538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1020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11560" y="1052736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기기들 간 호환성 문제 발생 우려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6" name="Picture 2" descr="http://linkback.itworld.co.kr/images/onebyone.gif?action_id=925cee533adcefda38bb4f561ce8b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6913" y="3508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636912"/>
            <a:ext cx="3141356" cy="29280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4048" y="2301160"/>
            <a:ext cx="3426754" cy="34632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31640" y="5906637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스마트 온도 조절기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52120" y="5906637"/>
            <a:ext cx="242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스마트 음성 스피커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40597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5576" y="1124744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IFTTP</a:t>
            </a:r>
          </a:p>
        </p:txBody>
      </p:sp>
      <p:pic>
        <p:nvPicPr>
          <p:cNvPr id="1026" name="Picture 2" descr="http://linkback.itworld.co.kr/images/onebyone.gif?action_id=925cee533adcefda38bb4f561ce8b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6913" y="3508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73465" y="2598871"/>
            <a:ext cx="6478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https://www.youtube.com/watch?v=zX8tnmdbCzk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4278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3568" y="1124744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사생활침해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2420888"/>
            <a:ext cx="5067300" cy="2981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3592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5576" y="1124744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4.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보안문제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2492896"/>
            <a:ext cx="4968552" cy="35340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4775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3568" y="980728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4.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보안문제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844" y="2067325"/>
            <a:ext cx="7183566" cy="193652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331640" y="4264175"/>
            <a:ext cx="5915305" cy="2153984"/>
            <a:chOff x="1418226" y="4092532"/>
            <a:chExt cx="5915305" cy="21539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656" y="4852904"/>
              <a:ext cx="5857875" cy="9334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7744" y="4092532"/>
              <a:ext cx="4095750" cy="609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8226" y="5875041"/>
              <a:ext cx="3133725" cy="37147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6993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188640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1.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개념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3250" name="Picture 2" descr="http://iot.hankyung.com/img/kevin_ashit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068960"/>
            <a:ext cx="3168352" cy="316835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563888" y="4293096"/>
            <a:ext cx="5580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캐빈 </a:t>
            </a:r>
            <a:r>
              <a:rPr lang="ko-KR" altLang="en-US" b="1" dirty="0" err="1" smtClean="0"/>
              <a:t>애슈턴</a:t>
            </a:r>
            <a:r>
              <a:rPr lang="en-US" altLang="ko-KR" b="1" dirty="0" smtClean="0"/>
              <a:t> / </a:t>
            </a:r>
            <a:r>
              <a:rPr lang="ko-KR" altLang="en-US" b="1" dirty="0" err="1" smtClean="0"/>
              <a:t>벨킨</a:t>
            </a:r>
            <a:r>
              <a:rPr lang="ko-KR" altLang="en-US" b="1" dirty="0" smtClean="0"/>
              <a:t> 제너럴 </a:t>
            </a:r>
            <a:r>
              <a:rPr lang="ko-KR" altLang="en-US" b="1" dirty="0" err="1" smtClean="0"/>
              <a:t>매니서</a:t>
            </a:r>
            <a:endParaRPr lang="en-US" altLang="ko-KR" b="1" dirty="0" smtClean="0"/>
          </a:p>
          <a:p>
            <a:r>
              <a:rPr lang="en-US" altLang="ko-KR" dirty="0" smtClean="0"/>
              <a:t>Kevin Ashton / General Manager of </a:t>
            </a:r>
            <a:r>
              <a:rPr lang="en-US" altLang="ko-KR" dirty="0" err="1" smtClean="0"/>
              <a:t>Belkin’s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cleantech</a:t>
            </a:r>
            <a:r>
              <a:rPr lang="en-US" altLang="ko-KR" dirty="0" smtClean="0"/>
              <a:t> division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원통 13"/>
          <p:cNvSpPr/>
          <p:nvPr/>
        </p:nvSpPr>
        <p:spPr>
          <a:xfrm>
            <a:off x="755576" y="1196752"/>
            <a:ext cx="2160240" cy="1512168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43608" y="177281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Things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16" name="십자형 15"/>
          <p:cNvSpPr/>
          <p:nvPr/>
        </p:nvSpPr>
        <p:spPr>
          <a:xfrm>
            <a:off x="3131840" y="1556792"/>
            <a:ext cx="792088" cy="720080"/>
          </a:xfrm>
          <a:prstGeom prst="plus">
            <a:avLst>
              <a:gd name="adj" fmla="val 3911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39952" y="1412776"/>
            <a:ext cx="22322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 smtClean="0">
                <a:latin typeface="HY견고딕" pitchFamily="18" charset="-127"/>
                <a:ea typeface="HY견고딕" pitchFamily="18" charset="-127"/>
              </a:rPr>
              <a:t>RFID</a:t>
            </a:r>
          </a:p>
          <a:p>
            <a:r>
              <a:rPr lang="en-US" altLang="ko-KR" sz="2400" dirty="0" smtClean="0">
                <a:latin typeface="+mn-ea"/>
              </a:rPr>
              <a:t>sensors</a:t>
            </a:r>
            <a:endParaRPr lang="ko-KR" altLang="en-US" sz="2400" dirty="0"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580112" y="1844824"/>
            <a:ext cx="50405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56176" y="1412776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ko-KR" altLang="en-US" sz="2400" b="1" dirty="0" smtClean="0">
                <a:solidFill>
                  <a:srgbClr val="C00000"/>
                </a:solidFill>
              </a:rPr>
              <a:t>사물과 사물 </a:t>
            </a:r>
            <a:endParaRPr lang="en-US" altLang="ko-KR" sz="2400" b="1" dirty="0" smtClean="0">
              <a:solidFill>
                <a:srgbClr val="C00000"/>
              </a:solidFill>
            </a:endParaRPr>
          </a:p>
          <a:p>
            <a:r>
              <a:rPr lang="ko-KR" altLang="en-US" sz="2400" b="1" dirty="0" smtClean="0">
                <a:solidFill>
                  <a:srgbClr val="C00000"/>
                </a:solidFill>
              </a:rPr>
              <a:t>사이</a:t>
            </a:r>
            <a:r>
              <a:rPr lang="ko-KR" altLang="en-US" sz="2400" b="1" dirty="0" smtClean="0"/>
              <a:t>의 인터넷</a:t>
            </a:r>
            <a:endParaRPr lang="ko-KR" alt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139952" y="2564904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1999</a:t>
            </a:r>
            <a:r>
              <a:rPr lang="ko-KR" altLang="en-US" sz="2400" b="1" dirty="0" smtClean="0">
                <a:solidFill>
                  <a:srgbClr val="C00000"/>
                </a:solidFill>
              </a:rPr>
              <a:t>년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3568" y="1052736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보안침해사례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103" y="3741162"/>
            <a:ext cx="1229759" cy="1055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560" y="2158236"/>
            <a:ext cx="1341296" cy="12842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186" y="5116277"/>
            <a:ext cx="1296955" cy="1228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0483" y="2480219"/>
            <a:ext cx="71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2013</a:t>
            </a:r>
            <a:r>
              <a:rPr lang="ko-KR" altLang="en-US" b="1" dirty="0" smtClean="0"/>
              <a:t>년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월 러시아 다리미에 내장된 해킹 칩 발견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83272" y="4105028"/>
            <a:ext cx="710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2014</a:t>
            </a:r>
            <a:r>
              <a:rPr lang="ko-KR" altLang="en-US" b="1" dirty="0" smtClean="0"/>
              <a:t>년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월</a:t>
            </a:r>
            <a:r>
              <a:rPr lang="en-US" altLang="ko-KR" b="1" dirty="0"/>
              <a:t> </a:t>
            </a:r>
            <a:r>
              <a:rPr lang="ko-KR" altLang="en-US" b="1" dirty="0" smtClean="0"/>
              <a:t>전세계 냉장고</a:t>
            </a:r>
            <a:r>
              <a:rPr lang="en-US" altLang="ko-KR" b="1" dirty="0" smtClean="0"/>
              <a:t>, TV </a:t>
            </a:r>
            <a:r>
              <a:rPr lang="ko-KR" altLang="en-US" b="1" dirty="0" smtClean="0"/>
              <a:t>해킹을 통한 스팸메일 </a:t>
            </a:r>
            <a:r>
              <a:rPr lang="en-US" altLang="ko-KR" b="1" dirty="0" smtClean="0"/>
              <a:t>75</a:t>
            </a:r>
            <a:r>
              <a:rPr lang="ko-KR" altLang="en-US" b="1" dirty="0" err="1" smtClean="0"/>
              <a:t>만건</a:t>
            </a:r>
            <a:r>
              <a:rPr lang="ko-KR" altLang="en-US" b="1" dirty="0" smtClean="0"/>
              <a:t> 발송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83272" y="5540534"/>
            <a:ext cx="750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2016</a:t>
            </a:r>
            <a:r>
              <a:rPr lang="ko-KR" altLang="en-US" b="1" dirty="0" smtClean="0"/>
              <a:t>년 </a:t>
            </a:r>
            <a:r>
              <a:rPr lang="en-US" altLang="ko-KR" b="1" dirty="0" smtClean="0"/>
              <a:t>CCTV </a:t>
            </a:r>
            <a:r>
              <a:rPr lang="ko-KR" altLang="en-US" b="1" dirty="0" smtClean="0"/>
              <a:t>및 </a:t>
            </a:r>
            <a:r>
              <a:rPr lang="en-US" altLang="ko-KR" b="1" dirty="0" smtClean="0"/>
              <a:t>IP</a:t>
            </a:r>
            <a:r>
              <a:rPr lang="ko-KR" altLang="en-US" b="1" dirty="0" smtClean="0"/>
              <a:t>카메라가 해킹되어 러시아 사이트 </a:t>
            </a:r>
            <a:r>
              <a:rPr lang="en-US" altLang="ko-KR" b="1" dirty="0" smtClean="0"/>
              <a:t>‘</a:t>
            </a:r>
            <a:r>
              <a:rPr lang="ko-KR" altLang="en-US" b="1" dirty="0" err="1" smtClean="0"/>
              <a:t>인서캠</a:t>
            </a:r>
            <a:r>
              <a:rPr lang="en-US" altLang="ko-KR" b="1" dirty="0" smtClean="0"/>
              <a:t>＇</a:t>
            </a:r>
            <a:r>
              <a:rPr lang="ko-KR" altLang="en-US" b="1" dirty="0" smtClean="0"/>
              <a:t>에 중계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5938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5576" y="1124744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보안해결방안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3465" y="2204864"/>
            <a:ext cx="52909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시스템 암호화</a:t>
            </a:r>
            <a:endParaRPr lang="en-US" altLang="ko-KR" sz="20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 err="1" smtClean="0">
                <a:latin typeface="+mn-ea"/>
              </a:rPr>
              <a:t>공급망</a:t>
            </a:r>
            <a:r>
              <a:rPr lang="ko-KR" altLang="en-US" sz="2000" b="1" dirty="0" smtClean="0">
                <a:latin typeface="+mn-ea"/>
              </a:rPr>
              <a:t> 보안강화</a:t>
            </a:r>
            <a:endParaRPr lang="en-US" altLang="ko-KR" sz="20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3.   IOT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제품의 지속적인 업데이트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</a:t>
            </a:r>
            <a:r>
              <a:rPr lang="en-US" altLang="ko-KR" sz="1400" dirty="0" smtClean="0"/>
              <a:t>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2271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6503" y="4054009"/>
            <a:ext cx="2463068" cy="2364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1124744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보안해결방안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797" y="2174638"/>
            <a:ext cx="774700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시스템 암호화</a:t>
            </a:r>
            <a:endParaRPr lang="en-US" altLang="ko-KR" sz="20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사물인터넷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주요기반</a:t>
            </a:r>
            <a:r>
              <a:rPr lang="ko-KR" altLang="en-US" sz="2000" b="1" dirty="0" smtClean="0">
                <a:latin typeface="+mn-ea"/>
              </a:rPr>
              <a:t> 시스템은 반드시 암호화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 내부자에 의한 </a:t>
            </a:r>
            <a:r>
              <a:rPr lang="ko-KR" altLang="en-US" sz="2000" b="1" dirty="0" err="1" smtClean="0">
                <a:latin typeface="+mn-ea"/>
              </a:rPr>
              <a:t>보안공격에</a:t>
            </a:r>
            <a:r>
              <a:rPr lang="ko-KR" altLang="en-US" sz="2000" b="1" dirty="0" smtClean="0">
                <a:latin typeface="+mn-ea"/>
              </a:rPr>
              <a:t> 대비해 두 사람이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     패스워드와 운영시스템을 같이 통제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5057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7545" y="4350225"/>
            <a:ext cx="2463068" cy="2364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536" y="908720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보안해결방안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597" y="2060848"/>
            <a:ext cx="8784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2. </a:t>
            </a:r>
            <a:r>
              <a:rPr lang="ko-KR" altLang="en-US" sz="2000" b="1" dirty="0" err="1" smtClean="0">
                <a:latin typeface="+mn-ea"/>
              </a:rPr>
              <a:t>공급망</a:t>
            </a:r>
            <a:r>
              <a:rPr lang="ko-KR" altLang="en-US" sz="2000" b="1" dirty="0" smtClean="0">
                <a:latin typeface="+mn-ea"/>
              </a:rPr>
              <a:t> 보안강화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사물인터넷</a:t>
            </a:r>
            <a:r>
              <a:rPr lang="ko-KR" altLang="en-US" sz="2000" b="1" dirty="0" smtClean="0">
                <a:latin typeface="+mn-ea"/>
              </a:rPr>
              <a:t> 내의 불법 위조된 칩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디바이스가 보안 취약점 야기할 우려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     제조업체 </a:t>
            </a:r>
            <a:r>
              <a:rPr lang="ko-KR" altLang="en-US" sz="2000" b="1" dirty="0" err="1" smtClean="0">
                <a:latin typeface="+mn-ea"/>
              </a:rPr>
              <a:t>공급망에</a:t>
            </a:r>
            <a:r>
              <a:rPr lang="ko-KR" altLang="en-US" sz="2000" b="1" dirty="0" smtClean="0">
                <a:latin typeface="+mn-ea"/>
              </a:rPr>
              <a:t> 대한 보안을 강화하여 악성 코드의 침입 방지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4139952" y="3749181"/>
            <a:ext cx="753349" cy="408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27232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3509" y="4287689"/>
            <a:ext cx="2463068" cy="2364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60" y="1124744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보안해결방안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797" y="2089732"/>
            <a:ext cx="7747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3. IOT </a:t>
            </a:r>
            <a:r>
              <a:rPr lang="ko-KR" altLang="en-US" sz="2000" b="1" dirty="0" smtClean="0">
                <a:latin typeface="+mn-ea"/>
              </a:rPr>
              <a:t>제품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및 서비스 지속적인 보안패치 및 업데이트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3356992"/>
            <a:ext cx="2533650" cy="2409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1211" y="384426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비밀번호 변경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01211" y="453699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기업들의 적극적인 홍보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27784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장점과 단점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47066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997" y="2140532"/>
            <a:ext cx="3168352" cy="27190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5229" y="2780928"/>
            <a:ext cx="1981200" cy="1438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4445" y="1340768"/>
            <a:ext cx="3072011" cy="38099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6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양면성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13060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3568" y="1052736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공장  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6877" y="2708920"/>
            <a:ext cx="2052387" cy="20523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3284984"/>
            <a:ext cx="1325977" cy="11882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4128" y="3155985"/>
            <a:ext cx="2677170" cy="1446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7.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7298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11560" y="1052736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공장  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287975"/>
            <a:ext cx="1610675" cy="1394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04181" y="2501078"/>
            <a:ext cx="663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“2018</a:t>
            </a:r>
            <a:r>
              <a:rPr lang="ko-KR" altLang="en-US" b="1" dirty="0" smtClean="0"/>
              <a:t>년은 </a:t>
            </a:r>
            <a:r>
              <a:rPr lang="en-US" altLang="ko-KR" b="1" dirty="0" err="1" smtClean="0"/>
              <a:t>IoT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기술 덕분에 공장이 더 빠른 속도로 소프트웨어 중심 공장으로 변신하는 해가 될 것이다</a:t>
            </a:r>
            <a:r>
              <a:rPr lang="en-US" altLang="ko-KR" b="1" dirty="0" smtClean="0"/>
              <a:t>”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94879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스마트 </a:t>
            </a:r>
            <a:r>
              <a:rPr lang="en-US" altLang="ko-KR" b="1" dirty="0" smtClean="0"/>
              <a:t>{ </a:t>
            </a:r>
            <a:r>
              <a:rPr lang="ko-KR" altLang="en-US" b="1" dirty="0" smtClean="0"/>
              <a:t>컨베이어 벨트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공기 압축기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절삭기</a:t>
            </a:r>
            <a:r>
              <a:rPr lang="en-US" altLang="ko-KR" b="1" dirty="0" smtClean="0"/>
              <a:t>} </a:t>
            </a:r>
            <a:endParaRPr lang="ko-KR" altLang="en-US" b="1" dirty="0"/>
          </a:p>
        </p:txBody>
      </p:sp>
      <p:sp>
        <p:nvSpPr>
          <p:cNvPr id="7" name="오른쪽 화살표 6"/>
          <p:cNvSpPr/>
          <p:nvPr/>
        </p:nvSpPr>
        <p:spPr>
          <a:xfrm>
            <a:off x="5804618" y="4971877"/>
            <a:ext cx="432048" cy="3231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폭발 2 11"/>
          <p:cNvSpPr/>
          <p:nvPr/>
        </p:nvSpPr>
        <p:spPr>
          <a:xfrm>
            <a:off x="6306075" y="4066260"/>
            <a:ext cx="2592288" cy="2088232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자동화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7.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3856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5576" y="1052736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2. IT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OT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협업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656" y="3284984"/>
            <a:ext cx="2592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</a:t>
            </a:r>
            <a:endParaRPr lang="ko-KR" altLang="en-US" sz="8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7088" y="3284984"/>
            <a:ext cx="2592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OT</a:t>
            </a:r>
            <a:endParaRPr lang="ko-KR" altLang="en-US" sz="8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3284984"/>
            <a:ext cx="1325977" cy="11882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7.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8318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3568" y="1124744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2. IT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OT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협업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6877" y="2924944"/>
            <a:ext cx="7586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여러 기업들이 </a:t>
            </a:r>
            <a:r>
              <a:rPr lang="en-US" altLang="ko-KR" b="1" dirty="0" smtClean="0"/>
              <a:t>IT(</a:t>
            </a:r>
            <a:r>
              <a:rPr lang="ko-KR" altLang="en-US" b="1" dirty="0" smtClean="0"/>
              <a:t>정보기술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시스템을 도입 </a:t>
            </a:r>
            <a:endParaRPr lang="en-US" altLang="ko-KR" b="1" dirty="0" smtClean="0"/>
          </a:p>
          <a:p>
            <a:r>
              <a:rPr lang="en-US" altLang="ko-KR" b="1" dirty="0" smtClean="0"/>
              <a:t>   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BUT!  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smtClean="0"/>
              <a:t>실제 생산 현장에서는 여전히 </a:t>
            </a:r>
            <a:r>
              <a:rPr lang="en-US" altLang="ko-KR" b="1" dirty="0" smtClean="0"/>
              <a:t>OT(</a:t>
            </a:r>
            <a:r>
              <a:rPr lang="ko-KR" altLang="en-US" b="1" dirty="0" smtClean="0"/>
              <a:t>운영 기술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로 작동되지 않음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7.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3489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188640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1.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개념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23488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사람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1920" y="292494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음성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51920" y="141277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통신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42930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기기 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72200" y="53012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사물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23728" y="60932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사람 </a:t>
            </a:r>
            <a:endParaRPr lang="ko-KR" altLang="en-US" dirty="0"/>
          </a:p>
        </p:txBody>
      </p:sp>
      <p:pic>
        <p:nvPicPr>
          <p:cNvPr id="52226" name="Picture 2" descr="C:\Users\박주영\AppData\Local\Microsoft\Windows\INetCache\IE\RDDJ3M9E\man-42934_960_72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764704"/>
            <a:ext cx="1596143" cy="1484784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6300192" y="227687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사람 </a:t>
            </a:r>
            <a:endParaRPr lang="ko-KR" altLang="en-US" dirty="0"/>
          </a:p>
        </p:txBody>
      </p:sp>
      <p:pic>
        <p:nvPicPr>
          <p:cNvPr id="25" name="Picture 2" descr="C:\Users\박주영\AppData\Local\Microsoft\Windows\INetCache\IE\RDDJ3M9E\man-42934_960_72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692696"/>
            <a:ext cx="1596143" cy="1484784"/>
          </a:xfrm>
          <a:prstGeom prst="rect">
            <a:avLst/>
          </a:prstGeom>
          <a:noFill/>
        </p:spPr>
      </p:pic>
      <p:sp>
        <p:nvSpPr>
          <p:cNvPr id="26" name="왼쪽/오른쪽 화살표 25"/>
          <p:cNvSpPr/>
          <p:nvPr/>
        </p:nvSpPr>
        <p:spPr>
          <a:xfrm>
            <a:off x="2555776" y="1484784"/>
            <a:ext cx="1080120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/오른쪽 화살표 27"/>
          <p:cNvSpPr/>
          <p:nvPr/>
        </p:nvSpPr>
        <p:spPr>
          <a:xfrm>
            <a:off x="4860032" y="1484784"/>
            <a:ext cx="1080120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3995936" y="2060848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227" name="Picture 3" descr="C:\Users\박주영\AppData\Local\Microsoft\Windows\INetCache\IE\R0N60P1F\info-553635_960_72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509120"/>
            <a:ext cx="1944216" cy="1373102"/>
          </a:xfrm>
          <a:prstGeom prst="rect">
            <a:avLst/>
          </a:prstGeom>
          <a:noFill/>
        </p:spPr>
      </p:pic>
      <p:sp>
        <p:nvSpPr>
          <p:cNvPr id="30" name="아래쪽 화살표 29"/>
          <p:cNvSpPr/>
          <p:nvPr/>
        </p:nvSpPr>
        <p:spPr>
          <a:xfrm>
            <a:off x="3995936" y="3645024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23928" y="6021288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정보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2228" name="Picture 4" descr="C:\Users\박주영\AppData\Local\Microsoft\Windows\INetCache\IE\0VAV1IEF\galaxy-ace-1146074_960_72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2924944"/>
            <a:ext cx="1127398" cy="1549096"/>
          </a:xfrm>
          <a:prstGeom prst="rect">
            <a:avLst/>
          </a:prstGeom>
          <a:noFill/>
        </p:spPr>
      </p:pic>
      <p:pic>
        <p:nvPicPr>
          <p:cNvPr id="52229" name="Picture 5" descr="C:\Users\박주영\AppData\Local\Microsoft\Windows\INetCache\IE\AOMKNXPI\LG전자,_유러피안_스타일_냉장고_신제품_출시_-_15933495802[1]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820164">
            <a:off x="6571522" y="2790709"/>
            <a:ext cx="1599824" cy="2488062"/>
          </a:xfrm>
          <a:prstGeom prst="rect">
            <a:avLst/>
          </a:prstGeom>
          <a:noFill/>
        </p:spPr>
      </p:pic>
      <p:pic>
        <p:nvPicPr>
          <p:cNvPr id="52232" name="Picture 8" descr="C:\Users\박주영\AppData\Local\Microsoft\Windows\INetCache\IE\RDDJ3M9E\stick-2260466_960_720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5013176"/>
            <a:ext cx="1576867" cy="947763"/>
          </a:xfrm>
          <a:prstGeom prst="rect">
            <a:avLst/>
          </a:prstGeom>
          <a:noFill/>
        </p:spPr>
      </p:pic>
      <p:cxnSp>
        <p:nvCxnSpPr>
          <p:cNvPr id="36" name="직선 화살표 연결선 35"/>
          <p:cNvCxnSpPr/>
          <p:nvPr/>
        </p:nvCxnSpPr>
        <p:spPr>
          <a:xfrm flipH="1" flipV="1">
            <a:off x="2051720" y="3789040"/>
            <a:ext cx="1008112" cy="36004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2555776" y="4581128"/>
            <a:ext cx="576064" cy="14401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5580112" y="4005064"/>
            <a:ext cx="864096" cy="50405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1" grpId="0"/>
      <p:bldP spid="23" grpId="0"/>
      <p:bldP spid="29" grpId="0" animBg="1"/>
      <p:bldP spid="30" grpId="0" animBg="1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5576" y="1052736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2. IT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OT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협업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2559916"/>
            <a:ext cx="758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공장 운영자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현장 직원이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분석도구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고급기술 활용</a:t>
            </a:r>
            <a:endParaRPr lang="en-US" altLang="ko-KR" b="1" dirty="0" smtClean="0"/>
          </a:p>
        </p:txBody>
      </p:sp>
      <p:sp>
        <p:nvSpPr>
          <p:cNvPr id="6" name="아래쪽 화살표 5"/>
          <p:cNvSpPr/>
          <p:nvPr/>
        </p:nvSpPr>
        <p:spPr>
          <a:xfrm>
            <a:off x="4173221" y="3329453"/>
            <a:ext cx="720080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435" y="4449738"/>
            <a:ext cx="758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운영에 관련된 의사 결정을 산업 현장에서 실시간으로 할 수 있음</a:t>
            </a:r>
            <a:endParaRPr lang="en-US" altLang="ko-KR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7.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53587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980728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2. IT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OT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협업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708920"/>
            <a:ext cx="2238376" cy="1938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5816" y="3031758"/>
            <a:ext cx="574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“ 2018</a:t>
            </a:r>
            <a:r>
              <a:rPr lang="ko-KR" altLang="en-US" b="1" dirty="0" smtClean="0">
                <a:latin typeface="Adobe Heiti Std R" panose="020B0400000000000000" pitchFamily="34" charset="-128"/>
              </a:rPr>
              <a:t>년에는 </a:t>
            </a:r>
            <a:r>
              <a:rPr lang="en-US" altLang="ko-KR" b="1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IT </a:t>
            </a:r>
            <a:r>
              <a:rPr lang="ko-KR" altLang="en-US" b="1" dirty="0" smtClean="0">
                <a:latin typeface="Adobe Heiti Std R" panose="020B0400000000000000" pitchFamily="34" charset="-128"/>
              </a:rPr>
              <a:t>팀보다 </a:t>
            </a:r>
            <a:r>
              <a:rPr lang="en-US" altLang="ko-KR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OT</a:t>
            </a:r>
            <a:r>
              <a:rPr lang="ko-KR" altLang="en-US" b="1" dirty="0" smtClean="0">
                <a:latin typeface="Adobe Heiti Std R" panose="020B0400000000000000" pitchFamily="34" charset="-128"/>
              </a:rPr>
              <a:t>팀에서 처리하는  </a:t>
            </a:r>
            <a:r>
              <a:rPr lang="en-US" altLang="ko-KR" b="1" dirty="0" err="1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IoT</a:t>
            </a:r>
            <a:r>
              <a:rPr lang="en-US" altLang="ko-KR" b="1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   </a:t>
            </a:r>
            <a:r>
              <a:rPr lang="ko-KR" altLang="en-US" b="1" dirty="0" smtClean="0">
                <a:latin typeface="Adobe Heiti Std R" panose="020B0400000000000000" pitchFamily="34" charset="-128"/>
              </a:rPr>
              <a:t>프로젝트가 더 많을 것이다</a:t>
            </a:r>
            <a:r>
              <a:rPr lang="en-US" altLang="ko-KR" b="1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“  </a:t>
            </a:r>
            <a:endParaRPr lang="ko-KR" altLang="en-US" b="1" dirty="0">
              <a:latin typeface="Adobe Heiti Std R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7.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82490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5536" y="1268760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3. </a:t>
            </a:r>
            <a:r>
              <a:rPr lang="en-US" altLang="ko-KR" sz="2400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IoT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빅데이터의 융합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5616" y="3045812"/>
            <a:ext cx="2677170" cy="1446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2806644"/>
            <a:ext cx="3735574" cy="1924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7.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50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2925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3568" y="1052736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4. IQT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3068960"/>
            <a:ext cx="5068306" cy="2822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1740" y="2272578"/>
            <a:ext cx="674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IQ OF THINGS : </a:t>
            </a:r>
            <a:r>
              <a:rPr lang="ko-KR" altLang="en-US" b="1" dirty="0" smtClean="0"/>
              <a:t>더 똑똑한 </a:t>
            </a:r>
            <a:r>
              <a:rPr lang="ko-KR" altLang="en-US" b="1" dirty="0" err="1" smtClean="0"/>
              <a:t>사물인터넷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7.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전망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51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40221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11560" y="1052736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1. IOT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전문가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3465" y="2204864"/>
            <a:ext cx="77470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sz="1600" b="1" dirty="0">
                <a:cs typeface="맑은 고딕 Semilight" pitchFamily="50" charset="-127"/>
              </a:rPr>
              <a:t>사물들이 서로 교신할 수 있도록 센서를 부착해 실시간으로 데이터를 인터넷으로 주고받는 기술이나 </a:t>
            </a:r>
            <a:r>
              <a:rPr lang="ko-KR" altLang="en-US" sz="1600" b="1" dirty="0" smtClean="0">
                <a:cs typeface="맑은 고딕 Semilight" pitchFamily="50" charset="-127"/>
              </a:rPr>
              <a:t>환경을 </a:t>
            </a:r>
            <a:r>
              <a:rPr lang="ko-KR" altLang="en-US" sz="1600" b="1" dirty="0" err="1" smtClean="0">
                <a:cs typeface="맑은 고딕 Semilight" pitchFamily="50" charset="-127"/>
              </a:rPr>
              <a:t>만듬</a:t>
            </a:r>
            <a:r>
              <a:rPr lang="ko-KR" altLang="en-US" sz="1600" b="1" dirty="0" smtClean="0">
                <a:cs typeface="맑은 고딕 Semilight" pitchFamily="50" charset="-127"/>
              </a:rPr>
              <a:t> </a:t>
            </a:r>
            <a:endParaRPr lang="en-US" altLang="ko-KR" sz="1600" b="1" dirty="0" smtClean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ko-KR" sz="1600" b="1" dirty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ko-KR" sz="1600" b="1" dirty="0" smtClean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ko-KR" sz="1200" b="1" dirty="0">
              <a:cs typeface="맑은 고딕 Semilight" pitchFamily="50" charset="-127"/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cs typeface="맑은 고딕 Semilight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1" dirty="0">
                <a:cs typeface="맑은 고딕 Semilight" pitchFamily="50" charset="-127"/>
              </a:rPr>
              <a:t>USB, </a:t>
            </a:r>
            <a:r>
              <a:rPr lang="ko-KR" altLang="en-US" sz="1400" b="1" dirty="0">
                <a:cs typeface="맑은 고딕 Semilight" pitchFamily="50" charset="-127"/>
              </a:rPr>
              <a:t>블루투스</a:t>
            </a:r>
            <a:r>
              <a:rPr lang="en-US" altLang="ko-KR" sz="1400" b="1" dirty="0">
                <a:cs typeface="맑은 고딕 Semilight" pitchFamily="50" charset="-127"/>
              </a:rPr>
              <a:t>, </a:t>
            </a:r>
            <a:r>
              <a:rPr lang="en-US" altLang="ko-KR" sz="1400" b="1" dirty="0" err="1">
                <a:cs typeface="맑은 고딕 Semilight" pitchFamily="50" charset="-127"/>
              </a:rPr>
              <a:t>WiFi</a:t>
            </a:r>
            <a:r>
              <a:rPr lang="en-US" altLang="ko-KR" sz="1400" b="1" dirty="0">
                <a:cs typeface="맑은 고딕 Semilight" pitchFamily="50" charset="-127"/>
              </a:rPr>
              <a:t>, NFC </a:t>
            </a:r>
            <a:r>
              <a:rPr lang="ko-KR" altLang="en-US" sz="1400" b="1" dirty="0">
                <a:cs typeface="맑은 고딕 Semilight" pitchFamily="50" charset="-127"/>
              </a:rPr>
              <a:t>등 네트워크를 활용한 센서 개발</a:t>
            </a:r>
            <a:endParaRPr lang="en-US" altLang="ko-KR" sz="1400" b="1" dirty="0">
              <a:cs typeface="맑은 고딕 Semilight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cs typeface="맑은 고딕 Semilight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cs typeface="맑은 고딕 Semilight" pitchFamily="50" charset="-127"/>
              </a:rPr>
              <a:t>센서를 통해 수집된 정보를 응용 목적에 따라 실시간으로 전달</a:t>
            </a:r>
            <a:endParaRPr lang="en-US" altLang="ko-KR" sz="1400" b="1" dirty="0">
              <a:cs typeface="맑은 고딕 Semilight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cs typeface="맑은 고딕 Semilight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cs typeface="맑은 고딕 Semilight" pitchFamily="50" charset="-127"/>
              </a:rPr>
              <a:t>블루투스나 </a:t>
            </a:r>
            <a:r>
              <a:rPr lang="en-US" altLang="ko-KR" sz="1400" b="1" dirty="0">
                <a:cs typeface="맑은 고딕 Semilight" pitchFamily="50" charset="-127"/>
              </a:rPr>
              <a:t>USB</a:t>
            </a:r>
            <a:r>
              <a:rPr lang="ko-KR" altLang="en-US" sz="1400" b="1" dirty="0">
                <a:cs typeface="맑은 고딕 Semilight" pitchFamily="50" charset="-127"/>
              </a:rPr>
              <a:t>를 통해 모바일 혹은 컴퓨터로 전송하여 쉽게 기록할 수 있도록 해주는 애플리케이션 개발</a:t>
            </a:r>
            <a:endParaRPr lang="en-US" altLang="ko-KR" sz="1400" b="1" dirty="0">
              <a:cs typeface="맑은 고딕 Semilight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cs typeface="맑은 고딕 Semilight" pitchFamily="50" charset="-127"/>
            </a:endParaRPr>
          </a:p>
          <a:p>
            <a:endParaRPr lang="en-US" altLang="ko-KR" sz="1400" b="1" dirty="0" smtClean="0">
              <a:cs typeface="맑은 고딕 Semilight" pitchFamily="50" charset="-127"/>
            </a:endParaRPr>
          </a:p>
          <a:p>
            <a:endParaRPr lang="en-US" altLang="ko-KR" sz="1200" b="1" dirty="0">
              <a:cs typeface="맑은 고딕 Semilight" pitchFamily="50" charset="-127"/>
            </a:endParaRPr>
          </a:p>
          <a:p>
            <a:endParaRPr lang="en-US" altLang="ko-KR" sz="1200" b="1" dirty="0" smtClean="0">
              <a:cs typeface="맑은 고딕 Semilight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8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관련 직업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52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58304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39552" y="1052736"/>
            <a:ext cx="76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2. IOT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통신 개발자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143" y="2564904"/>
            <a:ext cx="789102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sz="2000" b="1" dirty="0">
                <a:cs typeface="맑은 고딕 Semilight" pitchFamily="50" charset="-127"/>
              </a:rPr>
              <a:t>각종 사물에서 생성하는 일반 텍스트</a:t>
            </a:r>
            <a:r>
              <a:rPr lang="en-US" altLang="ko-KR" sz="2000" b="1" dirty="0">
                <a:cs typeface="맑은 고딕 Semilight" pitchFamily="50" charset="-127"/>
              </a:rPr>
              <a:t>, </a:t>
            </a:r>
            <a:r>
              <a:rPr lang="ko-KR" altLang="en-US" sz="2000" b="1" dirty="0">
                <a:cs typeface="맑은 고딕 Semilight" pitchFamily="50" charset="-127"/>
              </a:rPr>
              <a:t>이미지</a:t>
            </a:r>
            <a:r>
              <a:rPr lang="en-US" altLang="ko-KR" sz="2000" b="1" dirty="0">
                <a:cs typeface="맑은 고딕 Semilight" pitchFamily="50" charset="-127"/>
              </a:rPr>
              <a:t>, </a:t>
            </a:r>
            <a:r>
              <a:rPr lang="ko-KR" altLang="en-US" sz="2000" b="1" dirty="0">
                <a:cs typeface="맑은 고딕 Semilight" pitchFamily="50" charset="-127"/>
              </a:rPr>
              <a:t>영상 등 데이터의 속성에 맞춰 최적화된 환경에서 통신할 수 있도록 </a:t>
            </a:r>
            <a:r>
              <a:rPr lang="ko-KR" altLang="en-US" sz="2000" b="1" dirty="0" smtClean="0">
                <a:cs typeface="맑은 고딕 Semilight" pitchFamily="50" charset="-127"/>
              </a:rPr>
              <a:t>구현</a:t>
            </a:r>
            <a:endParaRPr lang="en-US" altLang="ko-KR" sz="2000" b="1" dirty="0" smtClean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ko-KR" sz="2000" b="1" dirty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ko-KR" sz="2000" b="1" dirty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ko-KR" sz="2000" b="1" dirty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2000" b="1" dirty="0">
                <a:cs typeface="맑은 고딕 Semilight" pitchFamily="50" charset="-127"/>
              </a:rPr>
              <a:t>앞으로는 </a:t>
            </a:r>
            <a:r>
              <a:rPr lang="ko-KR" altLang="en-US" sz="2000" b="1" dirty="0" err="1">
                <a:cs typeface="맑은 고딕 Semilight" pitchFamily="50" charset="-127"/>
              </a:rPr>
              <a:t>임베디드</a:t>
            </a:r>
            <a:r>
              <a:rPr lang="ko-KR" altLang="en-US" sz="2000" b="1" dirty="0">
                <a:cs typeface="맑은 고딕 Semilight" pitchFamily="50" charset="-127"/>
              </a:rPr>
              <a:t> 소프트웨어</a:t>
            </a:r>
            <a:r>
              <a:rPr lang="en-US" altLang="ko-KR" sz="2000" b="1" dirty="0">
                <a:cs typeface="맑은 고딕 Semilight" pitchFamily="50" charset="-127"/>
              </a:rPr>
              <a:t>, </a:t>
            </a:r>
            <a:r>
              <a:rPr lang="ko-KR" altLang="en-US" sz="2000" b="1" dirty="0">
                <a:cs typeface="맑은 고딕 Semilight" pitchFamily="50" charset="-127"/>
              </a:rPr>
              <a:t>마이크로프로세서</a:t>
            </a:r>
            <a:r>
              <a:rPr lang="en-US" altLang="ko-KR" sz="2000" b="1" dirty="0">
                <a:cs typeface="맑은 고딕 Semilight" pitchFamily="50" charset="-127"/>
              </a:rPr>
              <a:t>, </a:t>
            </a:r>
            <a:r>
              <a:rPr lang="ko-KR" altLang="en-US" sz="2000" b="1" dirty="0">
                <a:cs typeface="맑은 고딕 Semilight" pitchFamily="50" charset="-127"/>
              </a:rPr>
              <a:t>통신 등 세부분야별로 특화된 전문가들이 나올 것으로 예상</a:t>
            </a:r>
            <a:endParaRPr lang="en-US" altLang="ko-KR" sz="2000" b="1" dirty="0">
              <a:cs typeface="맑은 고딕 Semilight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8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관련 직업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53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41862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3568" y="1124744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3. IOT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컨설턴트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386" y="2336095"/>
            <a:ext cx="84670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sz="2000" b="1" dirty="0" err="1">
                <a:cs typeface="맑은 고딕 Semilight" pitchFamily="50" charset="-127"/>
              </a:rPr>
              <a:t>사물인터넷</a:t>
            </a:r>
            <a:r>
              <a:rPr lang="ko-KR" altLang="en-US" sz="2000" b="1" dirty="0">
                <a:cs typeface="맑은 고딕 Semilight" pitchFamily="50" charset="-127"/>
              </a:rPr>
              <a:t> 기반의 기술을 응용하여 일을 계획</a:t>
            </a:r>
            <a:r>
              <a:rPr lang="en-US" altLang="ko-KR" sz="2000" b="1" dirty="0">
                <a:cs typeface="맑은 고딕 Semilight" pitchFamily="50" charset="-127"/>
              </a:rPr>
              <a:t>, </a:t>
            </a:r>
            <a:r>
              <a:rPr lang="ko-KR" altLang="en-US" sz="2000" b="1" dirty="0">
                <a:cs typeface="맑은 고딕 Semilight" pitchFamily="50" charset="-127"/>
              </a:rPr>
              <a:t>설계하고 문제점을 분석하는 기술자</a:t>
            </a:r>
            <a:endParaRPr lang="en-US" altLang="ko-KR" sz="2000" b="1" dirty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ko-KR" sz="2000" b="1" dirty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2000" b="1" dirty="0">
                <a:cs typeface="맑은 고딕 Semilight" pitchFamily="50" charset="-127"/>
              </a:rPr>
              <a:t>자격요건 </a:t>
            </a:r>
            <a:r>
              <a:rPr lang="en-US" altLang="ko-KR" sz="2000" b="1" dirty="0">
                <a:cs typeface="맑은 고딕 Semilight" pitchFamily="50" charset="-127"/>
              </a:rPr>
              <a:t>:  </a:t>
            </a:r>
            <a:r>
              <a:rPr lang="ko-KR" altLang="en-US" sz="2000" b="1" dirty="0" err="1">
                <a:cs typeface="맑은 고딕 Semilight" pitchFamily="50" charset="-127"/>
              </a:rPr>
              <a:t>클라우드</a:t>
            </a:r>
            <a:r>
              <a:rPr lang="en-US" altLang="ko-KR" sz="2000" b="1" dirty="0">
                <a:cs typeface="맑은 고딕 Semilight" pitchFamily="50" charset="-127"/>
              </a:rPr>
              <a:t>, </a:t>
            </a:r>
            <a:r>
              <a:rPr lang="ko-KR" altLang="en-US" sz="2000" b="1" dirty="0" err="1">
                <a:cs typeface="맑은 고딕 Semilight" pitchFamily="50" charset="-127"/>
              </a:rPr>
              <a:t>엣지</a:t>
            </a:r>
            <a:r>
              <a:rPr lang="en-US" altLang="ko-KR" sz="2000" b="1" dirty="0">
                <a:cs typeface="맑은 고딕 Semilight" pitchFamily="50" charset="-127"/>
              </a:rPr>
              <a:t>, </a:t>
            </a:r>
            <a:r>
              <a:rPr lang="ko-KR" altLang="en-US" sz="2000" b="1" dirty="0">
                <a:cs typeface="맑은 고딕 Semilight" pitchFamily="50" charset="-127"/>
              </a:rPr>
              <a:t>통신 분야에 대해서 잘 알고 있어야 함</a:t>
            </a:r>
            <a:endParaRPr lang="en-US" altLang="ko-KR" sz="2000" b="1" dirty="0">
              <a:cs typeface="맑은 고딕 Semilight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ko-KR" sz="2000" b="1" dirty="0">
              <a:cs typeface="맑은 고딕 Semilight" pitchFamily="50" charset="-127"/>
            </a:endParaRPr>
          </a:p>
          <a:p>
            <a:r>
              <a:rPr lang="ko-KR" altLang="en-US" sz="2000" b="1" dirty="0">
                <a:cs typeface="맑은 고딕 Semilight" pitchFamily="50" charset="-127"/>
              </a:rPr>
              <a:t>     </a:t>
            </a:r>
            <a:r>
              <a:rPr lang="ko-KR" altLang="en-US" sz="1200" b="1" dirty="0" err="1">
                <a:cs typeface="맑은 고딕 Semilight" pitchFamily="50" charset="-127"/>
              </a:rPr>
              <a:t>클라우드</a:t>
            </a:r>
            <a:r>
              <a:rPr lang="ko-KR" altLang="en-US" sz="1200" b="1" dirty="0">
                <a:cs typeface="맑은 고딕 Semilight" pitchFamily="50" charset="-127"/>
              </a:rPr>
              <a:t> </a:t>
            </a:r>
            <a:r>
              <a:rPr lang="en-US" altLang="ko-KR" sz="1200" b="1" dirty="0">
                <a:cs typeface="맑은 고딕 Semilight" pitchFamily="50" charset="-127"/>
              </a:rPr>
              <a:t>: </a:t>
            </a:r>
            <a:r>
              <a:rPr lang="ko-KR" altLang="en-US" sz="1200" b="1" dirty="0">
                <a:cs typeface="맑은 고딕 Semilight" pitchFamily="50" charset="-127"/>
              </a:rPr>
              <a:t>데이터 축적 장소</a:t>
            </a:r>
            <a:endParaRPr lang="en-US" altLang="ko-KR" sz="1200" b="1" dirty="0">
              <a:cs typeface="맑은 고딕 Semilight" pitchFamily="50" charset="-127"/>
            </a:endParaRPr>
          </a:p>
          <a:p>
            <a:r>
              <a:rPr lang="ko-KR" altLang="en-US" sz="1200" b="1" dirty="0">
                <a:cs typeface="맑은 고딕 Semilight" pitchFamily="50" charset="-127"/>
              </a:rPr>
              <a:t>    </a:t>
            </a:r>
            <a:endParaRPr lang="en-US" altLang="ko-KR" sz="1200" b="1" dirty="0">
              <a:cs typeface="맑은 고딕 Semilight" pitchFamily="50" charset="-127"/>
            </a:endParaRPr>
          </a:p>
          <a:p>
            <a:r>
              <a:rPr lang="en-US" altLang="ko-KR" sz="1200" b="1" dirty="0">
                <a:cs typeface="맑은 고딕 Semilight" pitchFamily="50" charset="-127"/>
              </a:rPr>
              <a:t>     </a:t>
            </a:r>
            <a:r>
              <a:rPr lang="en-US" altLang="ko-KR" sz="1200" b="1" dirty="0" smtClean="0">
                <a:cs typeface="맑은 고딕 Semilight" pitchFamily="50" charset="-127"/>
              </a:rPr>
              <a:t>   </a:t>
            </a:r>
            <a:r>
              <a:rPr lang="ko-KR" altLang="en-US" sz="1200" b="1" dirty="0" err="1" smtClean="0">
                <a:cs typeface="맑은 고딕 Semilight" pitchFamily="50" charset="-127"/>
              </a:rPr>
              <a:t>엣지</a:t>
            </a:r>
            <a:r>
              <a:rPr lang="ko-KR" altLang="en-US" sz="1200" b="1" dirty="0" smtClean="0">
                <a:cs typeface="맑은 고딕 Semilight" pitchFamily="50" charset="-127"/>
              </a:rPr>
              <a:t> </a:t>
            </a:r>
            <a:r>
              <a:rPr lang="en-US" altLang="ko-KR" sz="1200" b="1" dirty="0">
                <a:cs typeface="맑은 고딕 Semilight" pitchFamily="50" charset="-127"/>
              </a:rPr>
              <a:t>: </a:t>
            </a:r>
            <a:r>
              <a:rPr lang="ko-KR" altLang="en-US" sz="1200" b="1" dirty="0">
                <a:cs typeface="맑은 고딕 Semilight" pitchFamily="50" charset="-127"/>
              </a:rPr>
              <a:t>실제 동작을 하는 </a:t>
            </a:r>
            <a:r>
              <a:rPr lang="en-US" altLang="ko-KR" sz="1200" b="1" dirty="0">
                <a:cs typeface="맑은 고딕 Semilight" pitchFamily="50" charset="-127"/>
              </a:rPr>
              <a:t>IOT</a:t>
            </a:r>
            <a:r>
              <a:rPr lang="ko-KR" altLang="en-US" sz="1200" b="1" dirty="0">
                <a:cs typeface="맑은 고딕 Semilight" pitchFamily="50" charset="-127"/>
              </a:rPr>
              <a:t>플랫폼</a:t>
            </a:r>
            <a:endParaRPr lang="en-US" altLang="ko-KR" sz="1200" b="1" dirty="0">
              <a:cs typeface="맑은 고딕 Semilight" pitchFamily="50" charset="-127"/>
            </a:endParaRPr>
          </a:p>
          <a:p>
            <a:endParaRPr lang="en-US" altLang="ko-KR" sz="1200" b="1" dirty="0">
              <a:cs typeface="맑은 고딕 Semilight" pitchFamily="50" charset="-127"/>
            </a:endParaRPr>
          </a:p>
          <a:p>
            <a:r>
              <a:rPr lang="en-US" altLang="ko-KR" sz="1200" b="1" dirty="0">
                <a:cs typeface="맑은 고딕 Semilight" pitchFamily="50" charset="-127"/>
              </a:rPr>
              <a:t>     </a:t>
            </a:r>
            <a:r>
              <a:rPr lang="en-US" altLang="ko-KR" sz="1200" b="1" dirty="0" smtClean="0">
                <a:cs typeface="맑은 고딕 Semilight" pitchFamily="50" charset="-127"/>
              </a:rPr>
              <a:t>   </a:t>
            </a:r>
            <a:r>
              <a:rPr lang="ko-KR" altLang="en-US" sz="1200" b="1" dirty="0" smtClean="0">
                <a:cs typeface="맑은 고딕 Semilight" pitchFamily="50" charset="-127"/>
              </a:rPr>
              <a:t>통신</a:t>
            </a:r>
            <a:r>
              <a:rPr lang="en-US" altLang="ko-KR" sz="1200" b="1" dirty="0" smtClean="0">
                <a:cs typeface="맑은 고딕 Semilight" pitchFamily="50" charset="-127"/>
              </a:rPr>
              <a:t> </a:t>
            </a:r>
            <a:r>
              <a:rPr lang="en-US" altLang="ko-KR" sz="1200" b="1" dirty="0">
                <a:cs typeface="맑은 고딕 Semilight" pitchFamily="50" charset="-127"/>
              </a:rPr>
              <a:t>: </a:t>
            </a:r>
            <a:r>
              <a:rPr lang="ko-KR" altLang="en-US" sz="1200" b="1" dirty="0" err="1">
                <a:cs typeface="맑은 고딕 Semilight" pitchFamily="50" charset="-127"/>
              </a:rPr>
              <a:t>클라우드와</a:t>
            </a:r>
            <a:r>
              <a:rPr lang="ko-KR" altLang="en-US" sz="1200" b="1" dirty="0">
                <a:cs typeface="맑은 고딕 Semilight" pitchFamily="50" charset="-127"/>
              </a:rPr>
              <a:t> </a:t>
            </a:r>
            <a:r>
              <a:rPr lang="ko-KR" altLang="en-US" sz="1200" b="1" dirty="0" err="1">
                <a:cs typeface="맑은 고딕 Semilight" pitchFamily="50" charset="-127"/>
              </a:rPr>
              <a:t>엣지를</a:t>
            </a:r>
            <a:r>
              <a:rPr lang="ko-KR" altLang="en-US" sz="1200" b="1" dirty="0">
                <a:cs typeface="맑은 고딕 Semilight" pitchFamily="50" charset="-127"/>
              </a:rPr>
              <a:t> 연결 </a:t>
            </a:r>
            <a:endParaRPr lang="en-US" altLang="ko-KR" sz="1200" b="1" dirty="0">
              <a:cs typeface="맑은 고딕 Semilight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8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관련 직업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54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4752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3568" y="1196752"/>
            <a:ext cx="760299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4. </a:t>
            </a:r>
            <a:r>
              <a:rPr lang="ko-KR" alt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임베디드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센싱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프로그래밍 개발자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3465" y="2204864"/>
            <a:ext cx="6738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cs typeface="맑은 고딕 Semilight" pitchFamily="50" charset="-127"/>
              </a:rPr>
              <a:t>각종 전자제품</a:t>
            </a:r>
            <a:r>
              <a:rPr lang="en-US" altLang="ko-KR" sz="2000" b="1" dirty="0">
                <a:cs typeface="맑은 고딕 Semilight" pitchFamily="50" charset="-127"/>
              </a:rPr>
              <a:t>, </a:t>
            </a:r>
            <a:r>
              <a:rPr lang="ko-KR" altLang="en-US" sz="2000" b="1" dirty="0">
                <a:cs typeface="맑은 고딕 Semilight" pitchFamily="50" charset="-127"/>
              </a:rPr>
              <a:t>가전제품</a:t>
            </a:r>
            <a:r>
              <a:rPr lang="en-US" altLang="ko-KR" sz="2000" b="1" dirty="0">
                <a:cs typeface="맑은 고딕 Semilight" pitchFamily="50" charset="-127"/>
              </a:rPr>
              <a:t>, </a:t>
            </a:r>
            <a:r>
              <a:rPr lang="ko-KR" altLang="en-US" sz="2000" b="1" dirty="0">
                <a:cs typeface="맑은 고딕 Semilight" pitchFamily="50" charset="-127"/>
              </a:rPr>
              <a:t>정보기기에 있는 센서에 탑재될 </a:t>
            </a:r>
            <a:r>
              <a:rPr lang="ko-KR" altLang="en-US" sz="2000" b="1" dirty="0" err="1">
                <a:cs typeface="맑은 고딕 Semilight" pitchFamily="50" charset="-127"/>
              </a:rPr>
              <a:t>임베디드</a:t>
            </a:r>
            <a:r>
              <a:rPr lang="ko-KR" altLang="en-US" sz="2000" b="1" dirty="0">
                <a:cs typeface="맑은 고딕 Semilight" pitchFamily="50" charset="-127"/>
              </a:rPr>
              <a:t> </a:t>
            </a:r>
            <a:r>
              <a:rPr lang="ko-KR" altLang="en-US" sz="2000" b="1" dirty="0" err="1">
                <a:cs typeface="맑은 고딕 Semilight" pitchFamily="50" charset="-127"/>
              </a:rPr>
              <a:t>센싱</a:t>
            </a:r>
            <a:r>
              <a:rPr lang="ko-KR" altLang="en-US" sz="2000" b="1" dirty="0">
                <a:cs typeface="맑은 고딕 Semilight" pitchFamily="50" charset="-127"/>
              </a:rPr>
              <a:t> 소프트웨어를 </a:t>
            </a:r>
            <a:r>
              <a:rPr lang="ko-KR" altLang="en-US" sz="2000" b="1" dirty="0" err="1">
                <a:cs typeface="맑은 고딕 Semilight" pitchFamily="50" charset="-127"/>
              </a:rPr>
              <a:t>만듬</a:t>
            </a:r>
            <a:endParaRPr lang="en-US" altLang="ko-KR" sz="2000" b="1" dirty="0">
              <a:cs typeface="맑은 고딕 Semilight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5816" y="116632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8</a:t>
            </a:r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관련 직업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55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5950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64704"/>
            <a:ext cx="6759575" cy="49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688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17863" y="2979807"/>
            <a:ext cx="3625851" cy="707886"/>
            <a:chOff x="3141663" y="2979807"/>
            <a:chExt cx="362585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3141663" y="2979807"/>
              <a:ext cx="36258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1F4E79"/>
                  </a:solidFill>
                  <a:effectLst/>
                  <a:latin typeface="a장미다방" panose="02020600000000000000" pitchFamily="18" charset="-127"/>
                  <a:ea typeface="a장미다방" panose="02020600000000000000" pitchFamily="18" charset="-127"/>
                </a:rPr>
                <a:t>T</a:t>
              </a:r>
              <a:r>
                <a:rPr lang="en-US" altLang="ko-KR" sz="4000" dirty="0" smtClean="0">
                  <a:solidFill>
                    <a:srgbClr val="2E75B6"/>
                  </a:solidFill>
                  <a:effectLst/>
                  <a:latin typeface="a장미다방" panose="02020600000000000000" pitchFamily="18" charset="-127"/>
                  <a:ea typeface="a장미다방" panose="02020600000000000000" pitchFamily="18" charset="-127"/>
                </a:rPr>
                <a:t>hank</a:t>
              </a:r>
              <a:r>
                <a:rPr lang="en-US" altLang="ko-KR" sz="4000" dirty="0" smtClean="0">
                  <a:solidFill>
                    <a:srgbClr val="2D2E2D"/>
                  </a:solidFill>
                  <a:effectLst/>
                  <a:latin typeface="a장미다방" panose="02020600000000000000" pitchFamily="18" charset="-127"/>
                  <a:ea typeface="a장미다방" panose="02020600000000000000" pitchFamily="18" charset="-127"/>
                </a:rPr>
                <a:t> You</a:t>
              </a:r>
              <a:endParaRPr lang="ko-KR" altLang="en-US" sz="4000" dirty="0">
                <a:solidFill>
                  <a:srgbClr val="2D2E2D"/>
                </a:solidFill>
                <a:effectLst/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246438" y="3687693"/>
              <a:ext cx="3068637" cy="0"/>
            </a:xfrm>
            <a:prstGeom prst="line">
              <a:avLst/>
            </a:prstGeom>
            <a:ln>
              <a:solidFill>
                <a:srgbClr val="2D2E2D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이등변 삼각형 6"/>
          <p:cNvSpPr/>
          <p:nvPr/>
        </p:nvSpPr>
        <p:spPr>
          <a:xfrm rot="5400000">
            <a:off x="3028393" y="2887960"/>
            <a:ext cx="346992" cy="352623"/>
          </a:xfrm>
          <a:prstGeom prst="triangle">
            <a:avLst>
              <a:gd name="adj" fmla="val 0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634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/>
        </p:nvSpPr>
        <p:spPr>
          <a:xfrm>
            <a:off x="899592" y="4005064"/>
            <a:ext cx="7056784" cy="230425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31840" y="188640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1.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개념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764704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M2M</a:t>
            </a:r>
            <a:r>
              <a:rPr lang="en-US" altLang="ko-KR" dirty="0" smtClean="0"/>
              <a:t>: Machine To Machine</a:t>
            </a:r>
            <a:r>
              <a:rPr lang="ko-KR" altLang="en-US" dirty="0" smtClean="0"/>
              <a:t>이라 부르며 사물지능통신을 뜻한다</a:t>
            </a:r>
            <a:r>
              <a:rPr lang="en-US" altLang="ko-KR" dirty="0" smtClean="0"/>
              <a:t>.  ‘</a:t>
            </a:r>
            <a:r>
              <a:rPr lang="ko-KR" altLang="en-US" dirty="0" smtClean="0"/>
              <a:t>사람과 사물</a:t>
            </a:r>
            <a:r>
              <a:rPr lang="en-US" altLang="ko-KR" dirty="0" smtClean="0"/>
              <a:t>’ , ‘</a:t>
            </a:r>
            <a:r>
              <a:rPr lang="ko-KR" altLang="en-US" dirty="0" smtClean="0"/>
              <a:t>사물과 사물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간 지능통신 서비스를 언제 어디서나 안전하고 편리하게 실시간 이용할 수 있는 미래 방송통신 융합 </a:t>
            </a:r>
            <a:r>
              <a:rPr lang="en-US" altLang="ko-KR" dirty="0" smtClean="0"/>
              <a:t>ICT </a:t>
            </a:r>
            <a:r>
              <a:rPr lang="ko-KR" altLang="en-US" dirty="0" smtClean="0"/>
              <a:t>인프라로의 진화를 의미한다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2924944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IOE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만물인터넷</a:t>
            </a:r>
            <a:r>
              <a:rPr lang="en-US" altLang="ko-KR" dirty="0" smtClean="0"/>
              <a:t>(Internet Of </a:t>
            </a:r>
            <a:r>
              <a:rPr lang="en-US" altLang="ko-KR" dirty="0" err="1" smtClean="0"/>
              <a:t>Everythings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 부르며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사람을 포함한 모든 사물 간 통신 환경을 인터넷 기반으로 구축한 개념이며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기술을 근간으로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827584" y="4432147"/>
            <a:ext cx="4151050" cy="15891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7584" y="4692865"/>
            <a:ext cx="2324588" cy="11123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87624" y="5013176"/>
            <a:ext cx="1440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M2M</a:t>
            </a:r>
            <a:endParaRPr lang="ko-KR" altLang="en-US" sz="2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707904" y="4941168"/>
            <a:ext cx="1440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 smtClean="0">
                <a:solidFill>
                  <a:schemeClr val="bg1"/>
                </a:solidFill>
              </a:rPr>
              <a:t>IoT</a:t>
            </a:r>
            <a:endParaRPr lang="ko-KR" altLang="en-US" sz="26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6136" y="4941168"/>
            <a:ext cx="1440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 smtClean="0">
                <a:solidFill>
                  <a:schemeClr val="bg1"/>
                </a:solidFill>
              </a:rPr>
              <a:t>IoE</a:t>
            </a:r>
            <a:endParaRPr lang="ko-KR" altLang="en-US" sz="2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544" y="2060848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IOT</a:t>
            </a:r>
            <a:r>
              <a:rPr lang="en-US" altLang="ko-KR" dirty="0" smtClean="0"/>
              <a:t>: IOT(Internet Of Things)</a:t>
            </a:r>
            <a:r>
              <a:rPr lang="ko-KR" altLang="en-US" dirty="0" smtClean="0"/>
              <a:t>이라 부르며 사물 간 통신 </a:t>
            </a:r>
            <a:r>
              <a:rPr lang="en-US" altLang="ko-KR" dirty="0" smtClean="0"/>
              <a:t>(M2M)</a:t>
            </a:r>
            <a:r>
              <a:rPr lang="ko-KR" altLang="en-US" dirty="0" smtClean="0"/>
              <a:t>환경을 근거리가 아닌 인터넷 기반으로 확장한 개념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188640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1.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개념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11561" y="786409"/>
          <a:ext cx="8136903" cy="580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3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23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12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7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M2M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IoE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62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92616"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 smtClean="0"/>
                        <a:t> 센서 중심</a:t>
                      </a:r>
                      <a:endParaRPr lang="en-US" altLang="ko-KR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 smtClean="0"/>
                        <a:t> 근거리 통신환경</a:t>
                      </a:r>
                      <a:endParaRPr lang="en-US" altLang="ko-KR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 smtClean="0"/>
                        <a:t> 발생한 이벤트 정보 중 특이 패턴을 중심으로 유의미한 정보를 활용</a:t>
                      </a:r>
                      <a:endParaRPr lang="en-US" altLang="ko-KR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 smtClean="0"/>
                        <a:t> 사람의 개입은 없음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센서 내장된 기기 중심</a:t>
                      </a:r>
                      <a:endParaRPr lang="en-US" altLang="ko-KR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근거리 및 </a:t>
                      </a:r>
                      <a:r>
                        <a:rPr lang="en-US" altLang="ko-KR" dirty="0" smtClean="0"/>
                        <a:t>IP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통신환경</a:t>
                      </a:r>
                      <a:endParaRPr lang="en-US" altLang="ko-KR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baseline="0" dirty="0" smtClean="0"/>
                        <a:t> 기기 간 통신이 </a:t>
                      </a:r>
                      <a:r>
                        <a:rPr lang="en-US" altLang="ko-KR" baseline="0" dirty="0" smtClean="0"/>
                        <a:t>IP</a:t>
                      </a:r>
                      <a:r>
                        <a:rPr lang="ko-KR" altLang="en-US" baseline="0" dirty="0" smtClean="0"/>
                        <a:t>를 통해 이뤄지며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모든 기기는 네트워크 상 유일성을 지님</a:t>
                      </a:r>
                      <a:r>
                        <a:rPr lang="en-US" altLang="ko-KR" baseline="0" dirty="0" smtClean="0"/>
                        <a:t>.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 More Private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정규화된 정보구조</a:t>
                      </a:r>
                      <a:endParaRPr lang="en-US" altLang="ko-KR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사람의 개입은 선택적 </a:t>
                      </a:r>
                      <a:endParaRPr lang="en-US" altLang="ko-KR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 Static Rule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 smtClean="0"/>
                        <a:t> 사람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공간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기기 등을    </a:t>
                      </a:r>
                      <a:endParaRPr lang="en-US" altLang="ko-KR" baseline="0" dirty="0" smtClean="0"/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baseline="0" dirty="0" smtClean="0"/>
                        <a:t>  IP </a:t>
                      </a:r>
                      <a:r>
                        <a:rPr lang="ko-KR" altLang="en-US" baseline="0" dirty="0" smtClean="0"/>
                        <a:t>통신환경 하에 연결</a:t>
                      </a:r>
                      <a:endParaRPr lang="en-US" altLang="ko-KR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네트워크 상 유일성을 지님</a:t>
                      </a:r>
                      <a:r>
                        <a:rPr lang="en-US" altLang="ko-KR" dirty="0" smtClean="0"/>
                        <a:t>.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/>
                        <a:t> Private</a:t>
                      </a:r>
                      <a:r>
                        <a:rPr lang="ko-KR" altLang="en-US" dirty="0" smtClean="0"/>
                        <a:t>과 </a:t>
                      </a:r>
                      <a:r>
                        <a:rPr lang="en-US" altLang="ko-KR" dirty="0" smtClean="0"/>
                        <a:t>Public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 More Share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가변적인 정보구조</a:t>
                      </a:r>
                      <a:endParaRPr lang="en-US" altLang="ko-KR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상호간 참조</a:t>
                      </a:r>
                      <a:r>
                        <a:rPr lang="en-US" altLang="ko-KR" baseline="0" dirty="0" smtClean="0"/>
                        <a:t>/</a:t>
                      </a:r>
                      <a:r>
                        <a:rPr lang="ko-KR" altLang="en-US" baseline="0" dirty="0" smtClean="0"/>
                        <a:t>개입을 통해 정보를 선택 사용</a:t>
                      </a:r>
                      <a:endParaRPr lang="en-US" altLang="ko-KR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/>
                        <a:t>Dynamic Rule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85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원격 </a:t>
                      </a:r>
                      <a:r>
                        <a:rPr lang="ko-KR" altLang="en-US" dirty="0" err="1" smtClean="0"/>
                        <a:t>검침기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신호등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RfiD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NFC, </a:t>
                      </a:r>
                      <a:r>
                        <a:rPr lang="en-US" altLang="ko-KR" baseline="0" dirty="0" err="1" smtClean="0">
                          <a:solidFill>
                            <a:srgbClr val="002E8A"/>
                          </a:solidFill>
                        </a:rPr>
                        <a:t>ZWave</a:t>
                      </a:r>
                      <a:endParaRPr lang="ko-KR" altLang="en-US" dirty="0">
                        <a:solidFill>
                          <a:srgbClr val="002E8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Mashup</a:t>
                      </a:r>
                      <a:r>
                        <a:rPr lang="en-US" altLang="ko-KR" dirty="0" smtClean="0"/>
                        <a:t> Service, </a:t>
                      </a:r>
                    </a:p>
                    <a:p>
                      <a:pPr latinLnBrk="1"/>
                      <a:r>
                        <a:rPr lang="en-US" altLang="ko-KR" dirty="0" smtClean="0"/>
                        <a:t>Cloud Devices, </a:t>
                      </a:r>
                    </a:p>
                    <a:p>
                      <a:pPr latinLnBrk="1"/>
                      <a:r>
                        <a:rPr lang="en-US" altLang="ko-KR" dirty="0" smtClean="0"/>
                        <a:t>Smart Car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7" name="Picture 2" descr="Difference between Internet of Things (IoT) &amp; Machine to Machine (M2M)"/>
          <p:cNvPicPr>
            <a:picLocks noChangeAspect="1" noChangeArrowheads="1"/>
          </p:cNvPicPr>
          <p:nvPr/>
        </p:nvPicPr>
        <p:blipFill>
          <a:blip r:embed="rId2" cstate="print"/>
          <a:srcRect l="56892" b="-1779"/>
          <a:stretch>
            <a:fillRect/>
          </a:stretch>
        </p:blipFill>
        <p:spPr bwMode="auto">
          <a:xfrm>
            <a:off x="3347864" y="1196752"/>
            <a:ext cx="2597827" cy="1584176"/>
          </a:xfrm>
          <a:prstGeom prst="rect">
            <a:avLst/>
          </a:prstGeom>
          <a:noFill/>
        </p:spPr>
      </p:pic>
      <p:pic>
        <p:nvPicPr>
          <p:cNvPr id="48132" name="Picture 4" descr="Difference between Internet of Things (IoT) &amp; Machine to Machine (M2M)"/>
          <p:cNvPicPr>
            <a:picLocks noChangeAspect="1" noChangeArrowheads="1"/>
          </p:cNvPicPr>
          <p:nvPr/>
        </p:nvPicPr>
        <p:blipFill>
          <a:blip r:embed="rId2" cstate="print"/>
          <a:srcRect r="60467" b="-1782"/>
          <a:stretch>
            <a:fillRect/>
          </a:stretch>
        </p:blipFill>
        <p:spPr bwMode="auto">
          <a:xfrm>
            <a:off x="683568" y="1196752"/>
            <a:ext cx="2520280" cy="1624180"/>
          </a:xfrm>
          <a:prstGeom prst="rect">
            <a:avLst/>
          </a:prstGeom>
          <a:noFill/>
        </p:spPr>
      </p:pic>
      <p:pic>
        <p:nvPicPr>
          <p:cNvPr id="48134" name="Picture 6" descr="https://pbs.twimg.com/media/CcbEP_YXEAAKFk_.jpg"/>
          <p:cNvPicPr>
            <a:picLocks noChangeAspect="1" noChangeArrowheads="1"/>
          </p:cNvPicPr>
          <p:nvPr/>
        </p:nvPicPr>
        <p:blipFill>
          <a:blip r:embed="rId3" cstate="print"/>
          <a:srcRect l="69310" t="14741" r="6991" b="36825"/>
          <a:stretch>
            <a:fillRect/>
          </a:stretch>
        </p:blipFill>
        <p:spPr bwMode="auto">
          <a:xfrm>
            <a:off x="6156176" y="1268760"/>
            <a:ext cx="2520280" cy="144016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188640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1.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개념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576" y="566124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https://www.youtube.com/watch?v=TyzUqpqfCDA&amp;feature=youtu.be</a:t>
            </a:r>
            <a:endParaRPr lang="ko-KR" altLang="en-US" dirty="0"/>
          </a:p>
        </p:txBody>
      </p:sp>
      <p:pic>
        <p:nvPicPr>
          <p:cNvPr id="51202" name="Picture 2" descr="iot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52736"/>
            <a:ext cx="8286750" cy="44767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013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http://www.iotdanawa.com/wp-content/uploads/2016/02/e_health_sensors_small-663x38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7128792" cy="4680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240360" y="188640"/>
            <a:ext cx="38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 smtClean="0">
                <a:latin typeface="HY견고딕" pitchFamily="18" charset="-127"/>
                <a:ea typeface="HY견고딕" pitchFamily="18" charset="-127"/>
              </a:rPr>
              <a:t>2. IOT</a:t>
            </a:r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의 발전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71800" y="2780928"/>
            <a:ext cx="3600400" cy="116955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7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Why?</a:t>
            </a:r>
            <a:endParaRPr lang="en-US" altLang="ko-KR" sz="7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9516" y="641815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7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</TotalTime>
  <Words>1570</Words>
  <Application>Microsoft Office PowerPoint</Application>
  <PresentationFormat>화면 슬라이드 쇼(4:3)</PresentationFormat>
  <Paragraphs>384</Paragraphs>
  <Slides>59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박주영</cp:lastModifiedBy>
  <cp:revision>46</cp:revision>
  <dcterms:created xsi:type="dcterms:W3CDTF">2015-04-15T04:21:45Z</dcterms:created>
  <dcterms:modified xsi:type="dcterms:W3CDTF">2018-04-10T15:52:07Z</dcterms:modified>
</cp:coreProperties>
</file>